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23"/>
  </p:notesMasterIdLst>
  <p:sldIdLst>
    <p:sldId id="256" r:id="rId4"/>
    <p:sldId id="1252" r:id="rId5"/>
    <p:sldId id="1255" r:id="rId6"/>
    <p:sldId id="1256" r:id="rId7"/>
    <p:sldId id="1251" r:id="rId8"/>
    <p:sldId id="376" r:id="rId9"/>
    <p:sldId id="1258" r:id="rId10"/>
    <p:sldId id="1244" r:id="rId11"/>
    <p:sldId id="344" r:id="rId12"/>
    <p:sldId id="285" r:id="rId13"/>
    <p:sldId id="1259" r:id="rId14"/>
    <p:sldId id="1260" r:id="rId15"/>
    <p:sldId id="273" r:id="rId16"/>
    <p:sldId id="274" r:id="rId17"/>
    <p:sldId id="1249" r:id="rId18"/>
    <p:sldId id="1250" r:id="rId19"/>
    <p:sldId id="1261" r:id="rId20"/>
    <p:sldId id="296" r:id="rId21"/>
    <p:sldId id="125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68"/>
    <p:restoredTop sz="94589"/>
  </p:normalViewPr>
  <p:slideViewPr>
    <p:cSldViewPr snapToGrid="0" showGuides="1">
      <p:cViewPr varScale="1">
        <p:scale>
          <a:sx n="102" d="100"/>
          <a:sy n="102" d="100"/>
        </p:scale>
        <p:origin x="1304" y="472"/>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v>
                </c:pt>
              </c:strCache>
            </c:strRef>
          </c:tx>
          <c:spPr>
            <a:solidFill>
              <a:srgbClr val="0F265C"/>
            </a:solidFill>
            <a:ln>
              <a:noFill/>
            </a:ln>
            <a:effectLst/>
          </c:spPr>
          <c:invertIfNegative val="0"/>
          <c:dPt>
            <c:idx val="0"/>
            <c:invertIfNegative val="0"/>
            <c:bubble3D val="0"/>
            <c:spPr>
              <a:solidFill>
                <a:srgbClr val="0F265C"/>
              </a:solidFill>
              <a:ln>
                <a:noFill/>
              </a:ln>
              <a:effectLst/>
            </c:spPr>
            <c:extLst>
              <c:ext xmlns:c16="http://schemas.microsoft.com/office/drawing/2014/chart" uri="{C3380CC4-5D6E-409C-BE32-E72D297353CC}">
                <c16:uniqueId val="{00000001-341B-6E47-B884-D439A20A393A}"/>
              </c:ext>
            </c:extLst>
          </c:dPt>
          <c:dPt>
            <c:idx val="1"/>
            <c:invertIfNegative val="0"/>
            <c:bubble3D val="0"/>
            <c:spPr>
              <a:solidFill>
                <a:srgbClr val="0F265C"/>
              </a:solidFill>
              <a:ln>
                <a:noFill/>
              </a:ln>
              <a:effectLst/>
            </c:spPr>
            <c:extLst>
              <c:ext xmlns:c16="http://schemas.microsoft.com/office/drawing/2014/chart" uri="{C3380CC4-5D6E-409C-BE32-E72D297353CC}">
                <c16:uniqueId val="{00000003-341B-6E47-B884-D439A20A393A}"/>
              </c:ext>
            </c:extLst>
          </c:dPt>
          <c:dPt>
            <c:idx val="2"/>
            <c:invertIfNegative val="0"/>
            <c:bubble3D val="0"/>
            <c:spPr>
              <a:solidFill>
                <a:srgbClr val="0F265C"/>
              </a:solidFill>
              <a:ln>
                <a:noFill/>
              </a:ln>
              <a:effectLst/>
            </c:spPr>
            <c:extLst>
              <c:ext xmlns:c16="http://schemas.microsoft.com/office/drawing/2014/chart" uri="{C3380CC4-5D6E-409C-BE32-E72D297353CC}">
                <c16:uniqueId val="{00000005-341B-6E47-B884-D439A20A393A}"/>
              </c:ext>
            </c:extLst>
          </c:dPt>
          <c:dPt>
            <c:idx val="3"/>
            <c:invertIfNegative val="0"/>
            <c:bubble3D val="0"/>
            <c:spPr>
              <a:solidFill>
                <a:srgbClr val="0F265C"/>
              </a:solidFill>
              <a:ln>
                <a:noFill/>
              </a:ln>
              <a:effectLst/>
            </c:spPr>
            <c:extLst>
              <c:ext xmlns:c16="http://schemas.microsoft.com/office/drawing/2014/chart" uri="{C3380CC4-5D6E-409C-BE32-E72D297353CC}">
                <c16:uniqueId val="{00000007-341B-6E47-B884-D439A20A393A}"/>
              </c:ext>
            </c:extLst>
          </c:dPt>
          <c:cat>
            <c:strRef>
              <c:f>Sheet1!$A$2:$A$5</c:f>
              <c:strCache>
                <c:ptCount val="4"/>
                <c:pt idx="0">
                  <c:v>Not bullied </c:v>
                </c:pt>
                <c:pt idx="1">
                  <c:v>Two or three times a month</c:v>
                </c:pt>
                <c:pt idx="2">
                  <c:v>About once a week</c:v>
                </c:pt>
                <c:pt idx="3">
                  <c:v>Several times a week </c:v>
                </c:pt>
              </c:strCache>
            </c:strRef>
          </c:cat>
          <c:val>
            <c:numRef>
              <c:f>Sheet1!$B$2:$B$5</c:f>
              <c:numCache>
                <c:formatCode>General</c:formatCode>
                <c:ptCount val="4"/>
                <c:pt idx="0">
                  <c:v>5.6</c:v>
                </c:pt>
                <c:pt idx="1">
                  <c:v>16.7</c:v>
                </c:pt>
                <c:pt idx="2">
                  <c:v>5.6</c:v>
                </c:pt>
                <c:pt idx="3">
                  <c:v>72.2</c:v>
                </c:pt>
              </c:numCache>
            </c:numRef>
          </c:val>
          <c:extLst>
            <c:ext xmlns:c16="http://schemas.microsoft.com/office/drawing/2014/chart" uri="{C3380CC4-5D6E-409C-BE32-E72D297353CC}">
              <c16:uniqueId val="{00000008-341B-6E47-B884-D439A20A393A}"/>
            </c:ext>
          </c:extLst>
        </c:ser>
        <c:dLbls>
          <c:showLegendKey val="0"/>
          <c:showVal val="0"/>
          <c:showCatName val="0"/>
          <c:showSerName val="0"/>
          <c:showPercent val="0"/>
          <c:showBubbleSize val="0"/>
        </c:dLbls>
        <c:gapWidth val="30"/>
        <c:overlap val="-27"/>
        <c:axId val="499200656"/>
        <c:axId val="499202368"/>
      </c:barChart>
      <c:catAx>
        <c:axId val="49920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amil Sangam MN" pitchFamily="2" charset="0"/>
                <a:ea typeface="Tamil Sangam MN" pitchFamily="2" charset="0"/>
                <a:cs typeface="Tamil Sangam MN" pitchFamily="2" charset="0"/>
              </a:defRPr>
            </a:pPr>
            <a:endParaRPr lang="en-US"/>
          </a:p>
        </c:txPr>
        <c:crossAx val="499202368"/>
        <c:crosses val="autoZero"/>
        <c:auto val="1"/>
        <c:lblAlgn val="ctr"/>
        <c:lblOffset val="100"/>
        <c:noMultiLvlLbl val="0"/>
      </c:catAx>
      <c:valAx>
        <c:axId val="49920236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amil Sangam MN" pitchFamily="2" charset="0"/>
                    <a:ea typeface="Tamil Sangam MN" pitchFamily="2" charset="0"/>
                    <a:cs typeface="Tamil Sangam MN" pitchFamily="2" charset="0"/>
                  </a:defRPr>
                </a:pPr>
                <a:r>
                  <a:rPr lang="en-GB"/>
                  <a:t>%</a:t>
                </a:r>
              </a:p>
            </c:rich>
          </c:tx>
          <c:layout>
            <c:manualLayout>
              <c:xMode val="edge"/>
              <c:yMode val="edge"/>
              <c:x val="4.6296296296296294E-3"/>
              <c:y val="0.3245466191726034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amil Sangam MN" pitchFamily="2" charset="0"/>
                  <a:ea typeface="Tamil Sangam MN" pitchFamily="2" charset="0"/>
                  <a:cs typeface="Tamil Sangam MN" pitchFamily="2"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amil Sangam MN" pitchFamily="2" charset="0"/>
                <a:ea typeface="Tamil Sangam MN" pitchFamily="2" charset="0"/>
                <a:cs typeface="Tamil Sangam MN" pitchFamily="2" charset="0"/>
              </a:defRPr>
            </a:pPr>
            <a:endParaRPr lang="en-US"/>
          </a:p>
        </c:txPr>
        <c:crossAx val="4992006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400" b="0" i="0" u="none" strike="noStrike" kern="1200" baseline="0">
                <a:solidFill>
                  <a:schemeClr val="tx1">
                    <a:lumMod val="65000"/>
                    <a:lumOff val="35000"/>
                  </a:schemeClr>
                </a:solidFill>
                <a:latin typeface="Tamil Sangam MN" pitchFamily="2" charset="0"/>
                <a:ea typeface="Tamil Sangam MN" pitchFamily="2" charset="0"/>
                <a:cs typeface="Tamil Sangam MN" pitchFamily="2" charset="0"/>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Tamil Sangam MN" pitchFamily="2" charset="0"/>
          <a:ea typeface="Tamil Sangam MN" pitchFamily="2" charset="0"/>
          <a:cs typeface="Tamil Sangam MN"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v>
                </c:pt>
              </c:strCache>
            </c:strRef>
          </c:tx>
          <c:spPr>
            <a:solidFill>
              <a:srgbClr val="0F265C"/>
            </a:solidFill>
            <a:ln>
              <a:noFill/>
            </a:ln>
            <a:effectLst/>
          </c:spPr>
          <c:invertIfNegative val="0"/>
          <c:dPt>
            <c:idx val="0"/>
            <c:invertIfNegative val="0"/>
            <c:bubble3D val="0"/>
            <c:spPr>
              <a:solidFill>
                <a:srgbClr val="0F265C"/>
              </a:solidFill>
              <a:ln>
                <a:noFill/>
              </a:ln>
              <a:effectLst/>
            </c:spPr>
            <c:extLst>
              <c:ext xmlns:c16="http://schemas.microsoft.com/office/drawing/2014/chart" uri="{C3380CC4-5D6E-409C-BE32-E72D297353CC}">
                <c16:uniqueId val="{00000001-2B94-DB42-ACE4-C66718FC8FCC}"/>
              </c:ext>
            </c:extLst>
          </c:dPt>
          <c:dPt>
            <c:idx val="1"/>
            <c:invertIfNegative val="0"/>
            <c:bubble3D val="0"/>
            <c:spPr>
              <a:solidFill>
                <a:srgbClr val="0F265C"/>
              </a:solidFill>
              <a:ln>
                <a:noFill/>
              </a:ln>
              <a:effectLst/>
            </c:spPr>
            <c:extLst>
              <c:ext xmlns:c16="http://schemas.microsoft.com/office/drawing/2014/chart" uri="{C3380CC4-5D6E-409C-BE32-E72D297353CC}">
                <c16:uniqueId val="{00000003-2B94-DB42-ACE4-C66718FC8FCC}"/>
              </c:ext>
            </c:extLst>
          </c:dPt>
          <c:dPt>
            <c:idx val="2"/>
            <c:invertIfNegative val="0"/>
            <c:bubble3D val="0"/>
            <c:spPr>
              <a:solidFill>
                <a:srgbClr val="0F265C"/>
              </a:solidFill>
              <a:ln>
                <a:noFill/>
              </a:ln>
              <a:effectLst/>
            </c:spPr>
            <c:extLst>
              <c:ext xmlns:c16="http://schemas.microsoft.com/office/drawing/2014/chart" uri="{C3380CC4-5D6E-409C-BE32-E72D297353CC}">
                <c16:uniqueId val="{00000005-2B94-DB42-ACE4-C66718FC8FCC}"/>
              </c:ext>
            </c:extLst>
          </c:dPt>
          <c:dPt>
            <c:idx val="3"/>
            <c:invertIfNegative val="0"/>
            <c:bubble3D val="0"/>
            <c:spPr>
              <a:solidFill>
                <a:srgbClr val="0F265C"/>
              </a:solidFill>
              <a:ln>
                <a:noFill/>
              </a:ln>
              <a:effectLst/>
            </c:spPr>
            <c:extLst>
              <c:ext xmlns:c16="http://schemas.microsoft.com/office/drawing/2014/chart" uri="{C3380CC4-5D6E-409C-BE32-E72D297353CC}">
                <c16:uniqueId val="{00000007-2B94-DB42-ACE4-C66718FC8FCC}"/>
              </c:ext>
            </c:extLst>
          </c:dPt>
          <c:cat>
            <c:strRef>
              <c:f>Sheet1!$A$2:$A$5</c:f>
              <c:strCache>
                <c:ptCount val="4"/>
                <c:pt idx="0">
                  <c:v>Very Unhelpful</c:v>
                </c:pt>
                <c:pt idx="1">
                  <c:v>Unhelpful</c:v>
                </c:pt>
                <c:pt idx="2">
                  <c:v>Helpful</c:v>
                </c:pt>
                <c:pt idx="3">
                  <c:v>Very Helpful</c:v>
                </c:pt>
              </c:strCache>
            </c:strRef>
          </c:cat>
          <c:val>
            <c:numRef>
              <c:f>Sheet1!$B$2:$B$5</c:f>
              <c:numCache>
                <c:formatCode>General</c:formatCode>
                <c:ptCount val="4"/>
                <c:pt idx="0">
                  <c:v>0</c:v>
                </c:pt>
                <c:pt idx="1">
                  <c:v>0</c:v>
                </c:pt>
                <c:pt idx="2">
                  <c:v>37.5</c:v>
                </c:pt>
                <c:pt idx="3">
                  <c:v>62.5</c:v>
                </c:pt>
              </c:numCache>
            </c:numRef>
          </c:val>
          <c:extLst>
            <c:ext xmlns:c16="http://schemas.microsoft.com/office/drawing/2014/chart" uri="{C3380CC4-5D6E-409C-BE32-E72D297353CC}">
              <c16:uniqueId val="{00000008-2B94-DB42-ACE4-C66718FC8FCC}"/>
            </c:ext>
          </c:extLst>
        </c:ser>
        <c:dLbls>
          <c:showLegendKey val="0"/>
          <c:showVal val="0"/>
          <c:showCatName val="0"/>
          <c:showSerName val="0"/>
          <c:showPercent val="0"/>
          <c:showBubbleSize val="0"/>
        </c:dLbls>
        <c:gapWidth val="30"/>
        <c:overlap val="-27"/>
        <c:axId val="499200656"/>
        <c:axId val="499202368"/>
      </c:barChart>
      <c:catAx>
        <c:axId val="49920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Tamil Sangam MN" pitchFamily="2" charset="0"/>
                <a:cs typeface="Tamil Sangam MN" pitchFamily="2" charset="0"/>
              </a:defRPr>
            </a:pPr>
            <a:endParaRPr lang="en-US"/>
          </a:p>
        </c:txPr>
        <c:crossAx val="499202368"/>
        <c:crosses val="autoZero"/>
        <c:auto val="1"/>
        <c:lblAlgn val="ctr"/>
        <c:lblOffset val="100"/>
        <c:noMultiLvlLbl val="0"/>
      </c:catAx>
      <c:valAx>
        <c:axId val="49920236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n-lt"/>
                    <a:ea typeface="Tamil Sangam MN" pitchFamily="2" charset="0"/>
                    <a:cs typeface="Tamil Sangam MN" pitchFamily="2" charset="0"/>
                  </a:defRPr>
                </a:pPr>
                <a:r>
                  <a:rPr lang="en-GB"/>
                  <a:t>%</a:t>
                </a:r>
              </a:p>
            </c:rich>
          </c:tx>
          <c:layout>
            <c:manualLayout>
              <c:xMode val="edge"/>
              <c:yMode val="edge"/>
              <c:x val="4.6296296296296294E-3"/>
              <c:y val="0.3245466191726034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Tamil Sangam MN" pitchFamily="2" charset="0"/>
                  <a:cs typeface="Tamil Sangam MN" pitchFamily="2"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Tamil Sangam MN" pitchFamily="2" charset="0"/>
                <a:cs typeface="Tamil Sangam MN" pitchFamily="2" charset="0"/>
              </a:defRPr>
            </a:pPr>
            <a:endParaRPr lang="en-US"/>
          </a:p>
        </c:txPr>
        <c:crossAx val="4992006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solidFill>
                <a:latin typeface="+mn-lt"/>
                <a:ea typeface="Tamil Sangam MN" pitchFamily="2" charset="0"/>
                <a:cs typeface="Tamil Sangam MN" pitchFamily="2" charset="0"/>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ea typeface="Tamil Sangam MN" pitchFamily="2" charset="0"/>
          <a:cs typeface="Tamil Sangam MN"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558957-03B2-43F6-98C5-22395729AB5A}" type="doc">
      <dgm:prSet loTypeId="urn:microsoft.com/office/officeart/2017/3/layout/DropPinTimeline" loCatId="process" qsTypeId="urn:microsoft.com/office/officeart/2005/8/quickstyle/simple5" qsCatId="simple" csTypeId="urn:microsoft.com/office/officeart/2005/8/colors/accent1_5" csCatId="accent1" phldr="1"/>
      <dgm:spPr/>
      <dgm:t>
        <a:bodyPr/>
        <a:lstStyle/>
        <a:p>
          <a:endParaRPr lang="en-US"/>
        </a:p>
      </dgm:t>
    </dgm:pt>
    <dgm:pt modelId="{5BF3F537-E187-4A3B-972F-6FF5C9D8E997}">
      <dgm:prSet/>
      <dgm:spPr/>
      <dgm:t>
        <a:bodyPr/>
        <a:lstStyle/>
        <a:p>
          <a:pPr>
            <a:defRPr b="1"/>
          </a:pPr>
          <a:r>
            <a:rPr lang="en-US" b="0" i="0" dirty="0">
              <a:latin typeface="Tamil Sangam MN" pitchFamily="2" charset="0"/>
              <a:ea typeface="Tamil Sangam MN" pitchFamily="2" charset="0"/>
              <a:cs typeface="Tamil Sangam MN" pitchFamily="2" charset="0"/>
            </a:rPr>
            <a:t>Background</a:t>
          </a:r>
        </a:p>
      </dgm:t>
    </dgm:pt>
    <dgm:pt modelId="{4C4FD3A6-C8F5-4971-AB7F-12F5452DBF88}" type="parTrans" cxnId="{9382BF4A-DCC5-4C47-AFE9-5C79848F1A40}">
      <dgm:prSet/>
      <dgm:spPr/>
      <dgm:t>
        <a:bodyPr/>
        <a:lstStyle/>
        <a:p>
          <a:endParaRPr lang="en-US" b="0" i="0">
            <a:latin typeface="Tamil Sangam MN" pitchFamily="2" charset="0"/>
            <a:ea typeface="Tamil Sangam MN" pitchFamily="2" charset="0"/>
            <a:cs typeface="Tamil Sangam MN" pitchFamily="2" charset="0"/>
          </a:endParaRPr>
        </a:p>
      </dgm:t>
    </dgm:pt>
    <dgm:pt modelId="{AAB1ED48-FD64-4213-A3C3-D42847DCD102}" type="sibTrans" cxnId="{9382BF4A-DCC5-4C47-AFE9-5C79848F1A40}">
      <dgm:prSet/>
      <dgm:spPr/>
      <dgm:t>
        <a:bodyPr/>
        <a:lstStyle/>
        <a:p>
          <a:endParaRPr lang="en-US" b="0" i="0">
            <a:latin typeface="Tamil Sangam MN" pitchFamily="2" charset="0"/>
            <a:ea typeface="Tamil Sangam MN" pitchFamily="2" charset="0"/>
            <a:cs typeface="Tamil Sangam MN" pitchFamily="2" charset="0"/>
          </a:endParaRPr>
        </a:p>
      </dgm:t>
    </dgm:pt>
    <dgm:pt modelId="{F23283ED-33B1-4D57-8089-F9709482F8C3}">
      <dgm:prSet/>
      <dgm:spPr/>
      <dgm:t>
        <a:bodyPr/>
        <a:lstStyle/>
        <a:p>
          <a:pPr>
            <a:defRPr b="1"/>
          </a:pPr>
          <a:r>
            <a:rPr lang="en-US" b="0" i="0" dirty="0">
              <a:latin typeface="Tamil Sangam MN" pitchFamily="2" charset="0"/>
              <a:ea typeface="Tamil Sangam MN" pitchFamily="2" charset="0"/>
              <a:cs typeface="Tamil Sangam MN" pitchFamily="2" charset="0"/>
            </a:rPr>
            <a:t>Findings from the evaluation of the therapeutic intervention</a:t>
          </a:r>
        </a:p>
      </dgm:t>
    </dgm:pt>
    <dgm:pt modelId="{75D7AAB5-EDC2-4C65-87F1-105A07C11C95}" type="parTrans" cxnId="{5511C381-B88D-493F-9916-D512696DDC30}">
      <dgm:prSet/>
      <dgm:spPr/>
      <dgm:t>
        <a:bodyPr/>
        <a:lstStyle/>
        <a:p>
          <a:endParaRPr lang="en-US" b="0" i="0">
            <a:latin typeface="Tamil Sangam MN" pitchFamily="2" charset="0"/>
            <a:ea typeface="Tamil Sangam MN" pitchFamily="2" charset="0"/>
            <a:cs typeface="Tamil Sangam MN" pitchFamily="2" charset="0"/>
          </a:endParaRPr>
        </a:p>
      </dgm:t>
    </dgm:pt>
    <dgm:pt modelId="{1E640791-B359-4EE4-9FC8-8DD49F18D20F}" type="sibTrans" cxnId="{5511C381-B88D-493F-9916-D512696DDC30}">
      <dgm:prSet/>
      <dgm:spPr/>
      <dgm:t>
        <a:bodyPr/>
        <a:lstStyle/>
        <a:p>
          <a:endParaRPr lang="en-US" b="0" i="0">
            <a:latin typeface="Tamil Sangam MN" pitchFamily="2" charset="0"/>
            <a:ea typeface="Tamil Sangam MN" pitchFamily="2" charset="0"/>
            <a:cs typeface="Tamil Sangam MN" pitchFamily="2" charset="0"/>
          </a:endParaRPr>
        </a:p>
      </dgm:t>
    </dgm:pt>
    <dgm:pt modelId="{20248CF8-CE4B-4263-A0C1-A5525CD742A8}">
      <dgm:prSet/>
      <dgm:spPr/>
      <dgm:t>
        <a:bodyPr/>
        <a:lstStyle/>
        <a:p>
          <a:pPr>
            <a:defRPr b="1"/>
          </a:pPr>
          <a:r>
            <a:rPr lang="en-US" b="0" i="0" dirty="0">
              <a:latin typeface="Tamil Sangam MN" pitchFamily="2" charset="0"/>
              <a:ea typeface="Tamil Sangam MN" pitchFamily="2" charset="0"/>
              <a:cs typeface="Tamil Sangam MN" pitchFamily="2" charset="0"/>
            </a:rPr>
            <a:t>Conclusions </a:t>
          </a:r>
        </a:p>
      </dgm:t>
    </dgm:pt>
    <dgm:pt modelId="{9FDCC8AA-C0FE-43E4-A58A-5B95D9788993}" type="parTrans" cxnId="{0E693200-100F-4254-BE7D-7A0A9A7ACCC4}">
      <dgm:prSet/>
      <dgm:spPr/>
      <dgm:t>
        <a:bodyPr/>
        <a:lstStyle/>
        <a:p>
          <a:endParaRPr lang="en-US" b="0" i="0">
            <a:latin typeface="Tamil Sangam MN" pitchFamily="2" charset="0"/>
            <a:ea typeface="Tamil Sangam MN" pitchFamily="2" charset="0"/>
            <a:cs typeface="Tamil Sangam MN" pitchFamily="2" charset="0"/>
          </a:endParaRPr>
        </a:p>
      </dgm:t>
    </dgm:pt>
    <dgm:pt modelId="{7514E43B-67AA-45DC-892B-7020798F4B78}" type="sibTrans" cxnId="{0E693200-100F-4254-BE7D-7A0A9A7ACCC4}">
      <dgm:prSet/>
      <dgm:spPr/>
      <dgm:t>
        <a:bodyPr/>
        <a:lstStyle/>
        <a:p>
          <a:endParaRPr lang="en-US" b="0" i="0">
            <a:latin typeface="Tamil Sangam MN" pitchFamily="2" charset="0"/>
            <a:ea typeface="Tamil Sangam MN" pitchFamily="2" charset="0"/>
            <a:cs typeface="Tamil Sangam MN" pitchFamily="2" charset="0"/>
          </a:endParaRPr>
        </a:p>
      </dgm:t>
    </dgm:pt>
    <dgm:pt modelId="{128671B6-0B00-4011-994E-2CAC85629512}">
      <dgm:prSet/>
      <dgm:spPr/>
      <dgm:t>
        <a:bodyPr/>
        <a:lstStyle/>
        <a:p>
          <a:pPr>
            <a:defRPr b="1"/>
          </a:pPr>
          <a:r>
            <a:rPr lang="en-US" b="0" i="0" dirty="0">
              <a:latin typeface="Tamil Sangam MN" pitchFamily="2" charset="0"/>
              <a:ea typeface="Tamil Sangam MN" pitchFamily="2" charset="0"/>
              <a:cs typeface="Tamil Sangam MN" pitchFamily="2" charset="0"/>
            </a:rPr>
            <a:t>Time for questions </a:t>
          </a:r>
        </a:p>
      </dgm:t>
    </dgm:pt>
    <dgm:pt modelId="{4CB4E6EA-DC9F-4152-AF50-50A843756068}" type="parTrans" cxnId="{C06D6D2C-BF14-4FC2-9D30-AC59641916CD}">
      <dgm:prSet/>
      <dgm:spPr/>
      <dgm:t>
        <a:bodyPr/>
        <a:lstStyle/>
        <a:p>
          <a:endParaRPr lang="en-US" b="0" i="0">
            <a:latin typeface="Tamil Sangam MN" pitchFamily="2" charset="0"/>
            <a:ea typeface="Tamil Sangam MN" pitchFamily="2" charset="0"/>
            <a:cs typeface="Tamil Sangam MN" pitchFamily="2" charset="0"/>
          </a:endParaRPr>
        </a:p>
      </dgm:t>
    </dgm:pt>
    <dgm:pt modelId="{09121C9A-D9BF-4893-86DC-78E496EACE13}" type="sibTrans" cxnId="{C06D6D2C-BF14-4FC2-9D30-AC59641916CD}">
      <dgm:prSet/>
      <dgm:spPr/>
      <dgm:t>
        <a:bodyPr/>
        <a:lstStyle/>
        <a:p>
          <a:endParaRPr lang="en-US" b="0" i="0">
            <a:latin typeface="Tamil Sangam MN" pitchFamily="2" charset="0"/>
            <a:ea typeface="Tamil Sangam MN" pitchFamily="2" charset="0"/>
            <a:cs typeface="Tamil Sangam MN" pitchFamily="2" charset="0"/>
          </a:endParaRPr>
        </a:p>
      </dgm:t>
    </dgm:pt>
    <dgm:pt modelId="{6241F03B-F465-7941-8528-DD150CB9CD56}">
      <dgm:prSet/>
      <dgm:spPr/>
      <dgm:t>
        <a:bodyPr/>
        <a:lstStyle/>
        <a:p>
          <a:pPr>
            <a:defRPr b="1"/>
          </a:pPr>
          <a:r>
            <a:rPr lang="en-US" b="0" i="0" dirty="0">
              <a:latin typeface="Tamil Sangam MN" pitchFamily="2" charset="0"/>
              <a:ea typeface="Tamil Sangam MN" pitchFamily="2" charset="0"/>
              <a:cs typeface="Tamil Sangam MN" pitchFamily="2" charset="0"/>
            </a:rPr>
            <a:t>Findings related to the traumatic impact of bullying</a:t>
          </a:r>
        </a:p>
      </dgm:t>
    </dgm:pt>
    <dgm:pt modelId="{0B3F8132-B21E-C045-8EBF-E6774BF4E3E1}" type="parTrans" cxnId="{CC683F0D-D8FB-8F46-8D4F-33BD68D6355C}">
      <dgm:prSet/>
      <dgm:spPr/>
      <dgm:t>
        <a:bodyPr/>
        <a:lstStyle/>
        <a:p>
          <a:endParaRPr lang="en-GB" b="0" i="0">
            <a:latin typeface="Tamil Sangam MN" pitchFamily="2" charset="0"/>
            <a:ea typeface="Tamil Sangam MN" pitchFamily="2" charset="0"/>
            <a:cs typeface="Tamil Sangam MN" pitchFamily="2" charset="0"/>
          </a:endParaRPr>
        </a:p>
      </dgm:t>
    </dgm:pt>
    <dgm:pt modelId="{45013E36-AE64-F449-8E72-54A366E8C90A}" type="sibTrans" cxnId="{CC683F0D-D8FB-8F46-8D4F-33BD68D6355C}">
      <dgm:prSet/>
      <dgm:spPr/>
      <dgm:t>
        <a:bodyPr/>
        <a:lstStyle/>
        <a:p>
          <a:endParaRPr lang="en-GB" b="0" i="0">
            <a:latin typeface="Tamil Sangam MN" pitchFamily="2" charset="0"/>
            <a:ea typeface="Tamil Sangam MN" pitchFamily="2" charset="0"/>
            <a:cs typeface="Tamil Sangam MN" pitchFamily="2" charset="0"/>
          </a:endParaRPr>
        </a:p>
      </dgm:t>
    </dgm:pt>
    <dgm:pt modelId="{8FFD2EDE-E24F-7C45-8FBF-AFC049E7F188}" type="pres">
      <dgm:prSet presAssocID="{30558957-03B2-43F6-98C5-22395729AB5A}" presName="root" presStyleCnt="0">
        <dgm:presLayoutVars>
          <dgm:chMax/>
          <dgm:chPref/>
          <dgm:animLvl val="lvl"/>
        </dgm:presLayoutVars>
      </dgm:prSet>
      <dgm:spPr/>
    </dgm:pt>
    <dgm:pt modelId="{E40375E4-1CB0-2D47-8F53-D9342C3D5806}" type="pres">
      <dgm:prSet presAssocID="{30558957-03B2-43F6-98C5-22395729AB5A}" presName="divider" presStyleLbl="fgAcc1" presStyleIdx="0" presStyleCnt="6"/>
      <dgm:spPr>
        <a:solidFill>
          <a:schemeClr val="lt1">
            <a:alpha val="90000"/>
            <a:hueOff val="0"/>
            <a:satOff val="0"/>
            <a:lumOff val="0"/>
            <a:alphaOff val="0"/>
          </a:schemeClr>
        </a:solidFill>
        <a:ln w="19050" cap="flat" cmpd="sng" algn="ctr">
          <a:solidFill>
            <a:schemeClr val="accent1">
              <a:alpha val="90000"/>
              <a:hueOff val="0"/>
              <a:satOff val="0"/>
              <a:lumOff val="0"/>
              <a:alphaOff val="0"/>
            </a:schemeClr>
          </a:solidFill>
          <a:prstDash val="solid"/>
          <a:miter lim="800000"/>
          <a:tailEnd type="triangle" w="lg" len="lg"/>
        </a:ln>
        <a:effectLst/>
      </dgm:spPr>
    </dgm:pt>
    <dgm:pt modelId="{4F78006A-A420-4043-B0DD-057587BE4BF9}" type="pres">
      <dgm:prSet presAssocID="{30558957-03B2-43F6-98C5-22395729AB5A}" presName="nodes" presStyleCnt="0">
        <dgm:presLayoutVars>
          <dgm:chMax/>
          <dgm:chPref/>
          <dgm:animLvl val="lvl"/>
        </dgm:presLayoutVars>
      </dgm:prSet>
      <dgm:spPr/>
    </dgm:pt>
    <dgm:pt modelId="{3B4AEFE4-ED14-0D44-99D9-615732ED5D2C}" type="pres">
      <dgm:prSet presAssocID="{5BF3F537-E187-4A3B-972F-6FF5C9D8E997}" presName="composite" presStyleCnt="0"/>
      <dgm:spPr/>
    </dgm:pt>
    <dgm:pt modelId="{F95AFEC7-48D4-1844-8548-74A9730B116E}" type="pres">
      <dgm:prSet presAssocID="{5BF3F537-E187-4A3B-972F-6FF5C9D8E997}" presName="ConnectorPoint" presStyleLbl="lnNode1" presStyleIdx="0" presStyleCnt="5"/>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1F185EB5-518C-CC4A-BF58-0C3230DB58BA}" type="pres">
      <dgm:prSet presAssocID="{5BF3F537-E187-4A3B-972F-6FF5C9D8E997}" presName="DropPinPlaceHolder" presStyleCnt="0"/>
      <dgm:spPr/>
    </dgm:pt>
    <dgm:pt modelId="{0B547863-A145-8F45-A05B-2FA29E4BDDBD}" type="pres">
      <dgm:prSet presAssocID="{5BF3F537-E187-4A3B-972F-6FF5C9D8E997}" presName="DropPin" presStyleLbl="alignNode1" presStyleIdx="0" presStyleCnt="5"/>
      <dgm:spPr/>
    </dgm:pt>
    <dgm:pt modelId="{3A351DA9-0EA5-6548-A62E-866E14B3F851}" type="pres">
      <dgm:prSet presAssocID="{5BF3F537-E187-4A3B-972F-6FF5C9D8E997}" presName="Ellipse" presStyleLbl="fgAcc1" presStyleIdx="1" presStyleCnt="6"/>
      <dgm:spPr>
        <a:solidFill>
          <a:schemeClr val="lt1">
            <a:alpha val="90000"/>
            <a:hueOff val="0"/>
            <a:satOff val="0"/>
            <a:lumOff val="0"/>
            <a:alphaOff val="0"/>
          </a:schemeClr>
        </a:solidFill>
        <a:ln w="6350" cap="flat" cmpd="sng" algn="ctr">
          <a:noFill/>
          <a:prstDash val="solid"/>
          <a:miter lim="800000"/>
        </a:ln>
        <a:effectLst/>
      </dgm:spPr>
    </dgm:pt>
    <dgm:pt modelId="{24B101CC-B519-8F4F-B86E-1FD25B88EF26}" type="pres">
      <dgm:prSet presAssocID="{5BF3F537-E187-4A3B-972F-6FF5C9D8E997}" presName="L2TextContainer" presStyleLbl="revTx" presStyleIdx="0" presStyleCnt="10">
        <dgm:presLayoutVars>
          <dgm:bulletEnabled val="1"/>
        </dgm:presLayoutVars>
      </dgm:prSet>
      <dgm:spPr/>
    </dgm:pt>
    <dgm:pt modelId="{7851D85C-2EB2-4D4D-AA51-9E9EA6068E38}" type="pres">
      <dgm:prSet presAssocID="{5BF3F537-E187-4A3B-972F-6FF5C9D8E997}" presName="L1TextContainer" presStyleLbl="revTx" presStyleIdx="1" presStyleCnt="10">
        <dgm:presLayoutVars>
          <dgm:chMax val="1"/>
          <dgm:chPref val="1"/>
          <dgm:bulletEnabled val="1"/>
        </dgm:presLayoutVars>
      </dgm:prSet>
      <dgm:spPr/>
    </dgm:pt>
    <dgm:pt modelId="{189182EB-1C09-7144-9980-9C2C8C0D4897}" type="pres">
      <dgm:prSet presAssocID="{5BF3F537-E187-4A3B-972F-6FF5C9D8E997}" presName="ConnectLine" presStyleLbl="sibTrans1D1" presStyleIdx="0" presStyleCnt="5"/>
      <dgm:spPr>
        <a:noFill/>
        <a:ln w="12700" cap="flat" cmpd="sng" algn="ctr">
          <a:solidFill>
            <a:schemeClr val="accent1">
              <a:shade val="90000"/>
              <a:hueOff val="44044"/>
              <a:satOff val="-2000"/>
              <a:lumOff val="4976"/>
              <a:alphaOff val="0"/>
            </a:schemeClr>
          </a:solidFill>
          <a:prstDash val="dash"/>
          <a:miter lim="800000"/>
        </a:ln>
        <a:effectLst/>
      </dgm:spPr>
    </dgm:pt>
    <dgm:pt modelId="{DA4675C7-063E-B64D-8CC7-608CB683D442}" type="pres">
      <dgm:prSet presAssocID="{5BF3F537-E187-4A3B-972F-6FF5C9D8E997}" presName="EmptyPlaceHolder" presStyleCnt="0"/>
      <dgm:spPr/>
    </dgm:pt>
    <dgm:pt modelId="{DB06D73E-4B4D-0443-AF13-D34CDCF71CB4}" type="pres">
      <dgm:prSet presAssocID="{AAB1ED48-FD64-4213-A3C3-D42847DCD102}" presName="spaceBetweenRectangles" presStyleCnt="0"/>
      <dgm:spPr/>
    </dgm:pt>
    <dgm:pt modelId="{8D04EC62-4D17-4F49-B649-74C0E9B7B5BF}" type="pres">
      <dgm:prSet presAssocID="{6241F03B-F465-7941-8528-DD150CB9CD56}" presName="composite" presStyleCnt="0"/>
      <dgm:spPr/>
    </dgm:pt>
    <dgm:pt modelId="{9D84D3C3-FA17-3D41-AA77-FE1E37554174}" type="pres">
      <dgm:prSet presAssocID="{6241F03B-F465-7941-8528-DD150CB9CD56}" presName="ConnectorPoint" presStyleLbl="lnNode1" presStyleIdx="1" presStyleCnt="5"/>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86BB5900-3365-2845-8013-AFC45066D898}" type="pres">
      <dgm:prSet presAssocID="{6241F03B-F465-7941-8528-DD150CB9CD56}" presName="DropPinPlaceHolder" presStyleCnt="0"/>
      <dgm:spPr/>
    </dgm:pt>
    <dgm:pt modelId="{5F1D8402-D886-DD4B-B10D-6D044C9D6FC8}" type="pres">
      <dgm:prSet presAssocID="{6241F03B-F465-7941-8528-DD150CB9CD56}" presName="DropPin" presStyleLbl="alignNode1" presStyleIdx="1" presStyleCnt="5"/>
      <dgm:spPr/>
    </dgm:pt>
    <dgm:pt modelId="{18D6FAD1-FA69-054B-AF4E-B16B3DFFE303}" type="pres">
      <dgm:prSet presAssocID="{6241F03B-F465-7941-8528-DD150CB9CD56}" presName="Ellipse" presStyleLbl="fgAcc1" presStyleIdx="2" presStyleCnt="6"/>
      <dgm:spPr>
        <a:solidFill>
          <a:schemeClr val="lt1">
            <a:alpha val="90000"/>
            <a:hueOff val="0"/>
            <a:satOff val="0"/>
            <a:lumOff val="0"/>
            <a:alphaOff val="0"/>
          </a:schemeClr>
        </a:solidFill>
        <a:ln w="6350" cap="flat" cmpd="sng" algn="ctr">
          <a:noFill/>
          <a:prstDash val="solid"/>
          <a:miter lim="800000"/>
        </a:ln>
        <a:effectLst/>
      </dgm:spPr>
    </dgm:pt>
    <dgm:pt modelId="{E30CED5E-4E83-6C45-9FD3-51C080FB38BC}" type="pres">
      <dgm:prSet presAssocID="{6241F03B-F465-7941-8528-DD150CB9CD56}" presName="L2TextContainer" presStyleLbl="revTx" presStyleIdx="2" presStyleCnt="10">
        <dgm:presLayoutVars>
          <dgm:bulletEnabled val="1"/>
        </dgm:presLayoutVars>
      </dgm:prSet>
      <dgm:spPr/>
    </dgm:pt>
    <dgm:pt modelId="{30A2352D-ABD5-AD47-8E73-4AA7B6B1EECA}" type="pres">
      <dgm:prSet presAssocID="{6241F03B-F465-7941-8528-DD150CB9CD56}" presName="L1TextContainer" presStyleLbl="revTx" presStyleIdx="3" presStyleCnt="10">
        <dgm:presLayoutVars>
          <dgm:chMax val="1"/>
          <dgm:chPref val="1"/>
          <dgm:bulletEnabled val="1"/>
        </dgm:presLayoutVars>
      </dgm:prSet>
      <dgm:spPr/>
    </dgm:pt>
    <dgm:pt modelId="{95E67772-EA78-E848-B74B-3B1E209C0AE2}" type="pres">
      <dgm:prSet presAssocID="{6241F03B-F465-7941-8528-DD150CB9CD56}" presName="ConnectLine" presStyleLbl="sibTrans1D1" presStyleIdx="1" presStyleCnt="5"/>
      <dgm:spPr>
        <a:noFill/>
        <a:ln w="12700" cap="flat" cmpd="sng" algn="ctr">
          <a:solidFill>
            <a:schemeClr val="accent1">
              <a:shade val="90000"/>
              <a:hueOff val="177802"/>
              <a:satOff val="-12694"/>
              <a:lumOff val="17169"/>
              <a:alphaOff val="0"/>
            </a:schemeClr>
          </a:solidFill>
          <a:prstDash val="dash"/>
          <a:miter lim="800000"/>
        </a:ln>
        <a:effectLst/>
      </dgm:spPr>
    </dgm:pt>
    <dgm:pt modelId="{1F4AFBE3-D5C9-D649-82DA-1109EDBA6DA5}" type="pres">
      <dgm:prSet presAssocID="{6241F03B-F465-7941-8528-DD150CB9CD56}" presName="EmptyPlaceHolder" presStyleCnt="0"/>
      <dgm:spPr/>
    </dgm:pt>
    <dgm:pt modelId="{75D29A86-E8C2-704F-BC96-223AE1655F92}" type="pres">
      <dgm:prSet presAssocID="{45013E36-AE64-F449-8E72-54A366E8C90A}" presName="spaceBetweenRectangles" presStyleCnt="0"/>
      <dgm:spPr/>
    </dgm:pt>
    <dgm:pt modelId="{7ABD7099-5ED9-354E-B762-BB158F41AB21}" type="pres">
      <dgm:prSet presAssocID="{F23283ED-33B1-4D57-8089-F9709482F8C3}" presName="composite" presStyleCnt="0"/>
      <dgm:spPr/>
    </dgm:pt>
    <dgm:pt modelId="{19306299-87FF-C343-A718-73DA9AAB8B39}" type="pres">
      <dgm:prSet presAssocID="{F23283ED-33B1-4D57-8089-F9709482F8C3}" presName="ConnectorPoint" presStyleLbl="lnNode1" presStyleIdx="2" presStyleCnt="5"/>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7C7D6B27-59E8-EE41-812D-96DCA135540A}" type="pres">
      <dgm:prSet presAssocID="{F23283ED-33B1-4D57-8089-F9709482F8C3}" presName="DropPinPlaceHolder" presStyleCnt="0"/>
      <dgm:spPr/>
    </dgm:pt>
    <dgm:pt modelId="{2F1B1BD8-0540-914E-8BD9-9B5509EDAC78}" type="pres">
      <dgm:prSet presAssocID="{F23283ED-33B1-4D57-8089-F9709482F8C3}" presName="DropPin" presStyleLbl="alignNode1" presStyleIdx="2" presStyleCnt="5"/>
      <dgm:spPr/>
    </dgm:pt>
    <dgm:pt modelId="{CE346C9E-5181-2641-B0CA-AA5563AE7B89}" type="pres">
      <dgm:prSet presAssocID="{F23283ED-33B1-4D57-8089-F9709482F8C3}" presName="Ellipse" presStyleLbl="fgAcc1" presStyleIdx="3" presStyleCnt="6"/>
      <dgm:spPr>
        <a:solidFill>
          <a:schemeClr val="lt1">
            <a:alpha val="90000"/>
            <a:hueOff val="0"/>
            <a:satOff val="0"/>
            <a:lumOff val="0"/>
            <a:alphaOff val="0"/>
          </a:schemeClr>
        </a:solidFill>
        <a:ln w="6350" cap="flat" cmpd="sng" algn="ctr">
          <a:noFill/>
          <a:prstDash val="solid"/>
          <a:miter lim="800000"/>
        </a:ln>
        <a:effectLst/>
      </dgm:spPr>
    </dgm:pt>
    <dgm:pt modelId="{F7FF7B67-9B6B-BF4F-B8B4-A519BB6B7AB6}" type="pres">
      <dgm:prSet presAssocID="{F23283ED-33B1-4D57-8089-F9709482F8C3}" presName="L2TextContainer" presStyleLbl="revTx" presStyleIdx="4" presStyleCnt="10">
        <dgm:presLayoutVars>
          <dgm:bulletEnabled val="1"/>
        </dgm:presLayoutVars>
      </dgm:prSet>
      <dgm:spPr/>
    </dgm:pt>
    <dgm:pt modelId="{9CF67D16-B896-E640-9882-85D48C10EF6E}" type="pres">
      <dgm:prSet presAssocID="{F23283ED-33B1-4D57-8089-F9709482F8C3}" presName="L1TextContainer" presStyleLbl="revTx" presStyleIdx="5" presStyleCnt="10">
        <dgm:presLayoutVars>
          <dgm:chMax val="1"/>
          <dgm:chPref val="1"/>
          <dgm:bulletEnabled val="1"/>
        </dgm:presLayoutVars>
      </dgm:prSet>
      <dgm:spPr/>
    </dgm:pt>
    <dgm:pt modelId="{DC6664E9-141B-F24C-BF53-E8DE53853155}" type="pres">
      <dgm:prSet presAssocID="{F23283ED-33B1-4D57-8089-F9709482F8C3}" presName="ConnectLine" presStyleLbl="sibTrans1D1" presStyleIdx="2" presStyleCnt="5"/>
      <dgm:spPr>
        <a:noFill/>
        <a:ln w="12700" cap="flat" cmpd="sng" algn="ctr">
          <a:solidFill>
            <a:schemeClr val="accent1">
              <a:shade val="90000"/>
              <a:hueOff val="176174"/>
              <a:satOff val="-8001"/>
              <a:lumOff val="19903"/>
              <a:alphaOff val="0"/>
            </a:schemeClr>
          </a:solidFill>
          <a:prstDash val="dash"/>
          <a:miter lim="800000"/>
        </a:ln>
        <a:effectLst/>
      </dgm:spPr>
    </dgm:pt>
    <dgm:pt modelId="{6875F6BD-90B6-8B46-A53D-03BC05C9E676}" type="pres">
      <dgm:prSet presAssocID="{F23283ED-33B1-4D57-8089-F9709482F8C3}" presName="EmptyPlaceHolder" presStyleCnt="0"/>
      <dgm:spPr/>
    </dgm:pt>
    <dgm:pt modelId="{D134EE85-D030-F44E-872B-ACA08C1D37A1}" type="pres">
      <dgm:prSet presAssocID="{1E640791-B359-4EE4-9FC8-8DD49F18D20F}" presName="spaceBetweenRectangles" presStyleCnt="0"/>
      <dgm:spPr/>
    </dgm:pt>
    <dgm:pt modelId="{01DAE131-5395-734B-A3FF-46AFEDF541C4}" type="pres">
      <dgm:prSet presAssocID="{20248CF8-CE4B-4263-A0C1-A5525CD742A8}" presName="composite" presStyleCnt="0"/>
      <dgm:spPr/>
    </dgm:pt>
    <dgm:pt modelId="{1AB95AC1-9A15-0343-8B2C-B6F26B425308}" type="pres">
      <dgm:prSet presAssocID="{20248CF8-CE4B-4263-A0C1-A5525CD742A8}" presName="ConnectorPoint" presStyleLbl="lnNode1" presStyleIdx="3" presStyleCnt="5"/>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8BAD0CAA-ACD8-1A48-98C8-9EC6821B0487}" type="pres">
      <dgm:prSet presAssocID="{20248CF8-CE4B-4263-A0C1-A5525CD742A8}" presName="DropPinPlaceHolder" presStyleCnt="0"/>
      <dgm:spPr/>
    </dgm:pt>
    <dgm:pt modelId="{86EF093A-4F9D-4749-A27A-E882D1665664}" type="pres">
      <dgm:prSet presAssocID="{20248CF8-CE4B-4263-A0C1-A5525CD742A8}" presName="DropPin" presStyleLbl="alignNode1" presStyleIdx="3" presStyleCnt="5"/>
      <dgm:spPr/>
    </dgm:pt>
    <dgm:pt modelId="{ED597D2D-63AB-C547-966D-7D84B7900934}" type="pres">
      <dgm:prSet presAssocID="{20248CF8-CE4B-4263-A0C1-A5525CD742A8}" presName="Ellipse" presStyleLbl="fgAcc1" presStyleIdx="4" presStyleCnt="6"/>
      <dgm:spPr>
        <a:solidFill>
          <a:schemeClr val="lt1">
            <a:alpha val="90000"/>
            <a:hueOff val="0"/>
            <a:satOff val="0"/>
            <a:lumOff val="0"/>
            <a:alphaOff val="0"/>
          </a:schemeClr>
        </a:solidFill>
        <a:ln w="6350" cap="flat" cmpd="sng" algn="ctr">
          <a:noFill/>
          <a:prstDash val="solid"/>
          <a:miter lim="800000"/>
        </a:ln>
        <a:effectLst/>
      </dgm:spPr>
    </dgm:pt>
    <dgm:pt modelId="{C4C65002-F324-264F-B749-6C0408096959}" type="pres">
      <dgm:prSet presAssocID="{20248CF8-CE4B-4263-A0C1-A5525CD742A8}" presName="L2TextContainer" presStyleLbl="revTx" presStyleIdx="6" presStyleCnt="10">
        <dgm:presLayoutVars>
          <dgm:bulletEnabled val="1"/>
        </dgm:presLayoutVars>
      </dgm:prSet>
      <dgm:spPr/>
    </dgm:pt>
    <dgm:pt modelId="{41BFCDCB-07D4-A64F-9937-87CDB69693EE}" type="pres">
      <dgm:prSet presAssocID="{20248CF8-CE4B-4263-A0C1-A5525CD742A8}" presName="L1TextContainer" presStyleLbl="revTx" presStyleIdx="7" presStyleCnt="10">
        <dgm:presLayoutVars>
          <dgm:chMax val="1"/>
          <dgm:chPref val="1"/>
          <dgm:bulletEnabled val="1"/>
        </dgm:presLayoutVars>
      </dgm:prSet>
      <dgm:spPr/>
    </dgm:pt>
    <dgm:pt modelId="{C6F62CE3-59AE-E846-8F96-716329A419B2}" type="pres">
      <dgm:prSet presAssocID="{20248CF8-CE4B-4263-A0C1-A5525CD742A8}" presName="ConnectLine" presStyleLbl="sibTrans1D1" presStyleIdx="3" presStyleCnt="5"/>
      <dgm:spPr>
        <a:noFill/>
        <a:ln w="12700" cap="flat" cmpd="sng" algn="ctr">
          <a:solidFill>
            <a:schemeClr val="accent1">
              <a:shade val="90000"/>
              <a:hueOff val="220218"/>
              <a:satOff val="-10001"/>
              <a:lumOff val="24879"/>
              <a:alphaOff val="0"/>
            </a:schemeClr>
          </a:solidFill>
          <a:prstDash val="dash"/>
          <a:miter lim="800000"/>
        </a:ln>
        <a:effectLst/>
      </dgm:spPr>
    </dgm:pt>
    <dgm:pt modelId="{1E4E2B11-021F-DB46-95D1-A721739D9402}" type="pres">
      <dgm:prSet presAssocID="{20248CF8-CE4B-4263-A0C1-A5525CD742A8}" presName="EmptyPlaceHolder" presStyleCnt="0"/>
      <dgm:spPr/>
    </dgm:pt>
    <dgm:pt modelId="{6CA5DEDC-114B-5249-A3E3-D985395F2B30}" type="pres">
      <dgm:prSet presAssocID="{7514E43B-67AA-45DC-892B-7020798F4B78}" presName="spaceBetweenRectangles" presStyleCnt="0"/>
      <dgm:spPr/>
    </dgm:pt>
    <dgm:pt modelId="{106BE081-43C8-D741-8D51-66579A88FC52}" type="pres">
      <dgm:prSet presAssocID="{128671B6-0B00-4011-994E-2CAC85629512}" presName="composite" presStyleCnt="0"/>
      <dgm:spPr/>
    </dgm:pt>
    <dgm:pt modelId="{91806E11-A6A0-A941-A8C6-4E8AB4026C5A}" type="pres">
      <dgm:prSet presAssocID="{128671B6-0B00-4011-994E-2CAC85629512}" presName="ConnectorPoint" presStyleLbl="lnNode1" presStyleIdx="4" presStyleCnt="5"/>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B0ABF5DE-FA89-9D42-ACC3-0272947EFFC9}" type="pres">
      <dgm:prSet presAssocID="{128671B6-0B00-4011-994E-2CAC85629512}" presName="DropPinPlaceHolder" presStyleCnt="0"/>
      <dgm:spPr/>
    </dgm:pt>
    <dgm:pt modelId="{96B20452-0139-6F4F-8196-FA98EEE48511}" type="pres">
      <dgm:prSet presAssocID="{128671B6-0B00-4011-994E-2CAC85629512}" presName="DropPin" presStyleLbl="alignNode1" presStyleIdx="4" presStyleCnt="5"/>
      <dgm:spPr/>
    </dgm:pt>
    <dgm:pt modelId="{AEDC1069-D5C8-3B4B-9F12-692E9439F17E}" type="pres">
      <dgm:prSet presAssocID="{128671B6-0B00-4011-994E-2CAC85629512}" presName="Ellipse" presStyleLbl="fgAcc1" presStyleIdx="5" presStyleCnt="6"/>
      <dgm:spPr>
        <a:solidFill>
          <a:schemeClr val="lt1">
            <a:alpha val="90000"/>
            <a:hueOff val="0"/>
            <a:satOff val="0"/>
            <a:lumOff val="0"/>
            <a:alphaOff val="0"/>
          </a:schemeClr>
        </a:solidFill>
        <a:ln w="6350" cap="flat" cmpd="sng" algn="ctr">
          <a:noFill/>
          <a:prstDash val="solid"/>
          <a:miter lim="800000"/>
        </a:ln>
        <a:effectLst/>
      </dgm:spPr>
    </dgm:pt>
    <dgm:pt modelId="{661B5CBC-2581-EC4A-98F1-3365189D1012}" type="pres">
      <dgm:prSet presAssocID="{128671B6-0B00-4011-994E-2CAC85629512}" presName="L2TextContainer" presStyleLbl="revTx" presStyleIdx="8" presStyleCnt="10">
        <dgm:presLayoutVars>
          <dgm:bulletEnabled val="1"/>
        </dgm:presLayoutVars>
      </dgm:prSet>
      <dgm:spPr/>
    </dgm:pt>
    <dgm:pt modelId="{C3FCBB5D-6A37-FA40-B899-8416499DDFAD}" type="pres">
      <dgm:prSet presAssocID="{128671B6-0B00-4011-994E-2CAC85629512}" presName="L1TextContainer" presStyleLbl="revTx" presStyleIdx="9" presStyleCnt="10">
        <dgm:presLayoutVars>
          <dgm:chMax val="1"/>
          <dgm:chPref val="1"/>
          <dgm:bulletEnabled val="1"/>
        </dgm:presLayoutVars>
      </dgm:prSet>
      <dgm:spPr/>
    </dgm:pt>
    <dgm:pt modelId="{2E415688-30C2-304D-BFC5-2670926C79E9}" type="pres">
      <dgm:prSet presAssocID="{128671B6-0B00-4011-994E-2CAC85629512}" presName="ConnectLine" presStyleLbl="sibTrans1D1" presStyleIdx="4" presStyleCnt="5"/>
      <dgm:spPr>
        <a:noFill/>
        <a:ln w="12700" cap="flat" cmpd="sng" algn="ctr">
          <a:solidFill>
            <a:schemeClr val="accent1">
              <a:shade val="90000"/>
              <a:hueOff val="308305"/>
              <a:satOff val="-14002"/>
              <a:lumOff val="34831"/>
              <a:alphaOff val="0"/>
            </a:schemeClr>
          </a:solidFill>
          <a:prstDash val="dash"/>
          <a:miter lim="800000"/>
        </a:ln>
        <a:effectLst/>
      </dgm:spPr>
    </dgm:pt>
    <dgm:pt modelId="{29E4F705-26CD-BA41-AF1A-60F9EA8BD900}" type="pres">
      <dgm:prSet presAssocID="{128671B6-0B00-4011-994E-2CAC85629512}" presName="EmptyPlaceHolder" presStyleCnt="0"/>
      <dgm:spPr/>
    </dgm:pt>
  </dgm:ptLst>
  <dgm:cxnLst>
    <dgm:cxn modelId="{0E693200-100F-4254-BE7D-7A0A9A7ACCC4}" srcId="{30558957-03B2-43F6-98C5-22395729AB5A}" destId="{20248CF8-CE4B-4263-A0C1-A5525CD742A8}" srcOrd="3" destOrd="0" parTransId="{9FDCC8AA-C0FE-43E4-A58A-5B95D9788993}" sibTransId="{7514E43B-67AA-45DC-892B-7020798F4B78}"/>
    <dgm:cxn modelId="{CC683F0D-D8FB-8F46-8D4F-33BD68D6355C}" srcId="{30558957-03B2-43F6-98C5-22395729AB5A}" destId="{6241F03B-F465-7941-8528-DD150CB9CD56}" srcOrd="1" destOrd="0" parTransId="{0B3F8132-B21E-C045-8EBF-E6774BF4E3E1}" sibTransId="{45013E36-AE64-F449-8E72-54A366E8C90A}"/>
    <dgm:cxn modelId="{C06D6D2C-BF14-4FC2-9D30-AC59641916CD}" srcId="{30558957-03B2-43F6-98C5-22395729AB5A}" destId="{128671B6-0B00-4011-994E-2CAC85629512}" srcOrd="4" destOrd="0" parTransId="{4CB4E6EA-DC9F-4152-AF50-50A843756068}" sibTransId="{09121C9A-D9BF-4893-86DC-78E496EACE13}"/>
    <dgm:cxn modelId="{9382BF4A-DCC5-4C47-AFE9-5C79848F1A40}" srcId="{30558957-03B2-43F6-98C5-22395729AB5A}" destId="{5BF3F537-E187-4A3B-972F-6FF5C9D8E997}" srcOrd="0" destOrd="0" parTransId="{4C4FD3A6-C8F5-4971-AB7F-12F5452DBF88}" sibTransId="{AAB1ED48-FD64-4213-A3C3-D42847DCD102}"/>
    <dgm:cxn modelId="{8C9AEA72-8909-314F-99AA-75790B821F39}" type="presOf" srcId="{30558957-03B2-43F6-98C5-22395729AB5A}" destId="{8FFD2EDE-E24F-7C45-8FBF-AFC049E7F188}" srcOrd="0" destOrd="0" presId="urn:microsoft.com/office/officeart/2017/3/layout/DropPinTimeline"/>
    <dgm:cxn modelId="{5511C381-B88D-493F-9916-D512696DDC30}" srcId="{30558957-03B2-43F6-98C5-22395729AB5A}" destId="{F23283ED-33B1-4D57-8089-F9709482F8C3}" srcOrd="2" destOrd="0" parTransId="{75D7AAB5-EDC2-4C65-87F1-105A07C11C95}" sibTransId="{1E640791-B359-4EE4-9FC8-8DD49F18D20F}"/>
    <dgm:cxn modelId="{13BD3A88-8031-1843-9AC9-74BF75DBDE67}" type="presOf" srcId="{20248CF8-CE4B-4263-A0C1-A5525CD742A8}" destId="{41BFCDCB-07D4-A64F-9937-87CDB69693EE}" srcOrd="0" destOrd="0" presId="urn:microsoft.com/office/officeart/2017/3/layout/DropPinTimeline"/>
    <dgm:cxn modelId="{8C67538F-DB63-C74C-AA88-8563326101EC}" type="presOf" srcId="{F23283ED-33B1-4D57-8089-F9709482F8C3}" destId="{9CF67D16-B896-E640-9882-85D48C10EF6E}" srcOrd="0" destOrd="0" presId="urn:microsoft.com/office/officeart/2017/3/layout/DropPinTimeline"/>
    <dgm:cxn modelId="{260E9AAE-6757-3340-A2E4-E3A2147B0B9B}" type="presOf" srcId="{5BF3F537-E187-4A3B-972F-6FF5C9D8E997}" destId="{7851D85C-2EB2-4D4D-AA51-9E9EA6068E38}" srcOrd="0" destOrd="0" presId="urn:microsoft.com/office/officeart/2017/3/layout/DropPinTimeline"/>
    <dgm:cxn modelId="{93F7FBCF-133C-8642-9023-1D998039BC69}" type="presOf" srcId="{6241F03B-F465-7941-8528-DD150CB9CD56}" destId="{30A2352D-ABD5-AD47-8E73-4AA7B6B1EECA}" srcOrd="0" destOrd="0" presId="urn:microsoft.com/office/officeart/2017/3/layout/DropPinTimeline"/>
    <dgm:cxn modelId="{4B1763F0-B291-A34F-BBC8-2D13B4A6AC6C}" type="presOf" srcId="{128671B6-0B00-4011-994E-2CAC85629512}" destId="{C3FCBB5D-6A37-FA40-B899-8416499DDFAD}" srcOrd="0" destOrd="0" presId="urn:microsoft.com/office/officeart/2017/3/layout/DropPinTimeline"/>
    <dgm:cxn modelId="{B1B18CDE-D0F5-4C46-83E0-0714E95ED49A}" type="presParOf" srcId="{8FFD2EDE-E24F-7C45-8FBF-AFC049E7F188}" destId="{E40375E4-1CB0-2D47-8F53-D9342C3D5806}" srcOrd="0" destOrd="0" presId="urn:microsoft.com/office/officeart/2017/3/layout/DropPinTimeline"/>
    <dgm:cxn modelId="{CDEA45D5-83BB-8D45-B7CF-B887AED9F96C}" type="presParOf" srcId="{8FFD2EDE-E24F-7C45-8FBF-AFC049E7F188}" destId="{4F78006A-A420-4043-B0DD-057587BE4BF9}" srcOrd="1" destOrd="0" presId="urn:microsoft.com/office/officeart/2017/3/layout/DropPinTimeline"/>
    <dgm:cxn modelId="{335789D1-0047-C247-ABDF-CA0C4EBF654B}" type="presParOf" srcId="{4F78006A-A420-4043-B0DD-057587BE4BF9}" destId="{3B4AEFE4-ED14-0D44-99D9-615732ED5D2C}" srcOrd="0" destOrd="0" presId="urn:microsoft.com/office/officeart/2017/3/layout/DropPinTimeline"/>
    <dgm:cxn modelId="{F039DB27-8597-4242-B18E-DE6536F8C0F6}" type="presParOf" srcId="{3B4AEFE4-ED14-0D44-99D9-615732ED5D2C}" destId="{F95AFEC7-48D4-1844-8548-74A9730B116E}" srcOrd="0" destOrd="0" presId="urn:microsoft.com/office/officeart/2017/3/layout/DropPinTimeline"/>
    <dgm:cxn modelId="{3A7D5057-A95C-374F-8AD7-F241E3F3659F}" type="presParOf" srcId="{3B4AEFE4-ED14-0D44-99D9-615732ED5D2C}" destId="{1F185EB5-518C-CC4A-BF58-0C3230DB58BA}" srcOrd="1" destOrd="0" presId="urn:microsoft.com/office/officeart/2017/3/layout/DropPinTimeline"/>
    <dgm:cxn modelId="{E122D387-BD83-C44F-AE40-54FDFFFE613A}" type="presParOf" srcId="{1F185EB5-518C-CC4A-BF58-0C3230DB58BA}" destId="{0B547863-A145-8F45-A05B-2FA29E4BDDBD}" srcOrd="0" destOrd="0" presId="urn:microsoft.com/office/officeart/2017/3/layout/DropPinTimeline"/>
    <dgm:cxn modelId="{1711000A-D525-A040-843C-2561D0EFA5F8}" type="presParOf" srcId="{1F185EB5-518C-CC4A-BF58-0C3230DB58BA}" destId="{3A351DA9-0EA5-6548-A62E-866E14B3F851}" srcOrd="1" destOrd="0" presId="urn:microsoft.com/office/officeart/2017/3/layout/DropPinTimeline"/>
    <dgm:cxn modelId="{A1D64810-9FCD-E14A-8624-9E9F796E0280}" type="presParOf" srcId="{3B4AEFE4-ED14-0D44-99D9-615732ED5D2C}" destId="{24B101CC-B519-8F4F-B86E-1FD25B88EF26}" srcOrd="2" destOrd="0" presId="urn:microsoft.com/office/officeart/2017/3/layout/DropPinTimeline"/>
    <dgm:cxn modelId="{FABD0AC4-B82C-884C-B629-A3CF8CDB90C9}" type="presParOf" srcId="{3B4AEFE4-ED14-0D44-99D9-615732ED5D2C}" destId="{7851D85C-2EB2-4D4D-AA51-9E9EA6068E38}" srcOrd="3" destOrd="0" presId="urn:microsoft.com/office/officeart/2017/3/layout/DropPinTimeline"/>
    <dgm:cxn modelId="{89BD104D-3CC6-474D-8C58-7396CF28AE8C}" type="presParOf" srcId="{3B4AEFE4-ED14-0D44-99D9-615732ED5D2C}" destId="{189182EB-1C09-7144-9980-9C2C8C0D4897}" srcOrd="4" destOrd="0" presId="urn:microsoft.com/office/officeart/2017/3/layout/DropPinTimeline"/>
    <dgm:cxn modelId="{470F7475-DDAE-D140-BDA0-344893F1E5FF}" type="presParOf" srcId="{3B4AEFE4-ED14-0D44-99D9-615732ED5D2C}" destId="{DA4675C7-063E-B64D-8CC7-608CB683D442}" srcOrd="5" destOrd="0" presId="urn:microsoft.com/office/officeart/2017/3/layout/DropPinTimeline"/>
    <dgm:cxn modelId="{519E09F6-5673-3A4B-98C6-12F63C28B5EC}" type="presParOf" srcId="{4F78006A-A420-4043-B0DD-057587BE4BF9}" destId="{DB06D73E-4B4D-0443-AF13-D34CDCF71CB4}" srcOrd="1" destOrd="0" presId="urn:microsoft.com/office/officeart/2017/3/layout/DropPinTimeline"/>
    <dgm:cxn modelId="{9427F9E6-E263-134F-976A-F0705C03389C}" type="presParOf" srcId="{4F78006A-A420-4043-B0DD-057587BE4BF9}" destId="{8D04EC62-4D17-4F49-B649-74C0E9B7B5BF}" srcOrd="2" destOrd="0" presId="urn:microsoft.com/office/officeart/2017/3/layout/DropPinTimeline"/>
    <dgm:cxn modelId="{74D968D6-8654-8341-995E-A6ADE81C48F4}" type="presParOf" srcId="{8D04EC62-4D17-4F49-B649-74C0E9B7B5BF}" destId="{9D84D3C3-FA17-3D41-AA77-FE1E37554174}" srcOrd="0" destOrd="0" presId="urn:microsoft.com/office/officeart/2017/3/layout/DropPinTimeline"/>
    <dgm:cxn modelId="{2C0634F8-21A2-344B-9DF7-769AF9F1B91E}" type="presParOf" srcId="{8D04EC62-4D17-4F49-B649-74C0E9B7B5BF}" destId="{86BB5900-3365-2845-8013-AFC45066D898}" srcOrd="1" destOrd="0" presId="urn:microsoft.com/office/officeart/2017/3/layout/DropPinTimeline"/>
    <dgm:cxn modelId="{0BC8F185-91F4-A245-977E-DAD98D9B1A00}" type="presParOf" srcId="{86BB5900-3365-2845-8013-AFC45066D898}" destId="{5F1D8402-D886-DD4B-B10D-6D044C9D6FC8}" srcOrd="0" destOrd="0" presId="urn:microsoft.com/office/officeart/2017/3/layout/DropPinTimeline"/>
    <dgm:cxn modelId="{AA846ABC-1E5C-F84B-9EF4-A6F3EADB9E8A}" type="presParOf" srcId="{86BB5900-3365-2845-8013-AFC45066D898}" destId="{18D6FAD1-FA69-054B-AF4E-B16B3DFFE303}" srcOrd="1" destOrd="0" presId="urn:microsoft.com/office/officeart/2017/3/layout/DropPinTimeline"/>
    <dgm:cxn modelId="{6E91C308-F519-C845-8D50-0C5ED67A7220}" type="presParOf" srcId="{8D04EC62-4D17-4F49-B649-74C0E9B7B5BF}" destId="{E30CED5E-4E83-6C45-9FD3-51C080FB38BC}" srcOrd="2" destOrd="0" presId="urn:microsoft.com/office/officeart/2017/3/layout/DropPinTimeline"/>
    <dgm:cxn modelId="{EA275474-C246-F340-A9C4-E4CDDCF7F56F}" type="presParOf" srcId="{8D04EC62-4D17-4F49-B649-74C0E9B7B5BF}" destId="{30A2352D-ABD5-AD47-8E73-4AA7B6B1EECA}" srcOrd="3" destOrd="0" presId="urn:microsoft.com/office/officeart/2017/3/layout/DropPinTimeline"/>
    <dgm:cxn modelId="{E852F0E4-961A-2347-B74D-E567D9EA3741}" type="presParOf" srcId="{8D04EC62-4D17-4F49-B649-74C0E9B7B5BF}" destId="{95E67772-EA78-E848-B74B-3B1E209C0AE2}" srcOrd="4" destOrd="0" presId="urn:microsoft.com/office/officeart/2017/3/layout/DropPinTimeline"/>
    <dgm:cxn modelId="{4F26CBCC-EC56-B741-AC67-09E0D0710A11}" type="presParOf" srcId="{8D04EC62-4D17-4F49-B649-74C0E9B7B5BF}" destId="{1F4AFBE3-D5C9-D649-82DA-1109EDBA6DA5}" srcOrd="5" destOrd="0" presId="urn:microsoft.com/office/officeart/2017/3/layout/DropPinTimeline"/>
    <dgm:cxn modelId="{DC75E805-8AAF-DF41-9483-36A9E181D3CD}" type="presParOf" srcId="{4F78006A-A420-4043-B0DD-057587BE4BF9}" destId="{75D29A86-E8C2-704F-BC96-223AE1655F92}" srcOrd="3" destOrd="0" presId="urn:microsoft.com/office/officeart/2017/3/layout/DropPinTimeline"/>
    <dgm:cxn modelId="{15523931-4CB9-1D4F-84DA-85852947C4E9}" type="presParOf" srcId="{4F78006A-A420-4043-B0DD-057587BE4BF9}" destId="{7ABD7099-5ED9-354E-B762-BB158F41AB21}" srcOrd="4" destOrd="0" presId="urn:microsoft.com/office/officeart/2017/3/layout/DropPinTimeline"/>
    <dgm:cxn modelId="{2AB537FD-D7F5-F14F-8A75-9B0FE539F35D}" type="presParOf" srcId="{7ABD7099-5ED9-354E-B762-BB158F41AB21}" destId="{19306299-87FF-C343-A718-73DA9AAB8B39}" srcOrd="0" destOrd="0" presId="urn:microsoft.com/office/officeart/2017/3/layout/DropPinTimeline"/>
    <dgm:cxn modelId="{C9D74CFE-1A40-DD48-8165-BA858E0F66DB}" type="presParOf" srcId="{7ABD7099-5ED9-354E-B762-BB158F41AB21}" destId="{7C7D6B27-59E8-EE41-812D-96DCA135540A}" srcOrd="1" destOrd="0" presId="urn:microsoft.com/office/officeart/2017/3/layout/DropPinTimeline"/>
    <dgm:cxn modelId="{F7DECF80-97E9-A04B-B2BD-A26E9F2AFA45}" type="presParOf" srcId="{7C7D6B27-59E8-EE41-812D-96DCA135540A}" destId="{2F1B1BD8-0540-914E-8BD9-9B5509EDAC78}" srcOrd="0" destOrd="0" presId="urn:microsoft.com/office/officeart/2017/3/layout/DropPinTimeline"/>
    <dgm:cxn modelId="{848EEE9D-05AD-0F40-BE2A-2B1259D55B99}" type="presParOf" srcId="{7C7D6B27-59E8-EE41-812D-96DCA135540A}" destId="{CE346C9E-5181-2641-B0CA-AA5563AE7B89}" srcOrd="1" destOrd="0" presId="urn:microsoft.com/office/officeart/2017/3/layout/DropPinTimeline"/>
    <dgm:cxn modelId="{24C9EBC8-2516-C242-BBF9-A7E0C6B6B47B}" type="presParOf" srcId="{7ABD7099-5ED9-354E-B762-BB158F41AB21}" destId="{F7FF7B67-9B6B-BF4F-B8B4-A519BB6B7AB6}" srcOrd="2" destOrd="0" presId="urn:microsoft.com/office/officeart/2017/3/layout/DropPinTimeline"/>
    <dgm:cxn modelId="{2A4466E7-D9B9-7F42-B68E-34562825C394}" type="presParOf" srcId="{7ABD7099-5ED9-354E-B762-BB158F41AB21}" destId="{9CF67D16-B896-E640-9882-85D48C10EF6E}" srcOrd="3" destOrd="0" presId="urn:microsoft.com/office/officeart/2017/3/layout/DropPinTimeline"/>
    <dgm:cxn modelId="{730312D4-3089-404B-9C04-278C97A3D7A5}" type="presParOf" srcId="{7ABD7099-5ED9-354E-B762-BB158F41AB21}" destId="{DC6664E9-141B-F24C-BF53-E8DE53853155}" srcOrd="4" destOrd="0" presId="urn:microsoft.com/office/officeart/2017/3/layout/DropPinTimeline"/>
    <dgm:cxn modelId="{1E963E47-5C42-5F46-8E5C-06DCC106961D}" type="presParOf" srcId="{7ABD7099-5ED9-354E-B762-BB158F41AB21}" destId="{6875F6BD-90B6-8B46-A53D-03BC05C9E676}" srcOrd="5" destOrd="0" presId="urn:microsoft.com/office/officeart/2017/3/layout/DropPinTimeline"/>
    <dgm:cxn modelId="{CBC35E9E-CDBD-004A-9594-036187DA813E}" type="presParOf" srcId="{4F78006A-A420-4043-B0DD-057587BE4BF9}" destId="{D134EE85-D030-F44E-872B-ACA08C1D37A1}" srcOrd="5" destOrd="0" presId="urn:microsoft.com/office/officeart/2017/3/layout/DropPinTimeline"/>
    <dgm:cxn modelId="{AC7FB61A-CC75-154C-8259-49F6B024749D}" type="presParOf" srcId="{4F78006A-A420-4043-B0DD-057587BE4BF9}" destId="{01DAE131-5395-734B-A3FF-46AFEDF541C4}" srcOrd="6" destOrd="0" presId="urn:microsoft.com/office/officeart/2017/3/layout/DropPinTimeline"/>
    <dgm:cxn modelId="{8A875925-6C92-9F4B-886C-FABEA14420BB}" type="presParOf" srcId="{01DAE131-5395-734B-A3FF-46AFEDF541C4}" destId="{1AB95AC1-9A15-0343-8B2C-B6F26B425308}" srcOrd="0" destOrd="0" presId="urn:microsoft.com/office/officeart/2017/3/layout/DropPinTimeline"/>
    <dgm:cxn modelId="{78DC2D57-5927-2C4A-8406-D27EAB568B95}" type="presParOf" srcId="{01DAE131-5395-734B-A3FF-46AFEDF541C4}" destId="{8BAD0CAA-ACD8-1A48-98C8-9EC6821B0487}" srcOrd="1" destOrd="0" presId="urn:microsoft.com/office/officeart/2017/3/layout/DropPinTimeline"/>
    <dgm:cxn modelId="{39AE3919-87EE-9343-ABED-EFB6105B3A7F}" type="presParOf" srcId="{8BAD0CAA-ACD8-1A48-98C8-9EC6821B0487}" destId="{86EF093A-4F9D-4749-A27A-E882D1665664}" srcOrd="0" destOrd="0" presId="urn:microsoft.com/office/officeart/2017/3/layout/DropPinTimeline"/>
    <dgm:cxn modelId="{2E7E43B9-562C-0240-AFBC-D25C63BC87B2}" type="presParOf" srcId="{8BAD0CAA-ACD8-1A48-98C8-9EC6821B0487}" destId="{ED597D2D-63AB-C547-966D-7D84B7900934}" srcOrd="1" destOrd="0" presId="urn:microsoft.com/office/officeart/2017/3/layout/DropPinTimeline"/>
    <dgm:cxn modelId="{2A4426B0-15F6-8D43-9023-29B0964C2C9D}" type="presParOf" srcId="{01DAE131-5395-734B-A3FF-46AFEDF541C4}" destId="{C4C65002-F324-264F-B749-6C0408096959}" srcOrd="2" destOrd="0" presId="urn:microsoft.com/office/officeart/2017/3/layout/DropPinTimeline"/>
    <dgm:cxn modelId="{A5D1BDA9-701D-E944-9F4F-01B7BE43763A}" type="presParOf" srcId="{01DAE131-5395-734B-A3FF-46AFEDF541C4}" destId="{41BFCDCB-07D4-A64F-9937-87CDB69693EE}" srcOrd="3" destOrd="0" presId="urn:microsoft.com/office/officeart/2017/3/layout/DropPinTimeline"/>
    <dgm:cxn modelId="{BD5BF138-1126-7B40-A38E-AA4D24A7931E}" type="presParOf" srcId="{01DAE131-5395-734B-A3FF-46AFEDF541C4}" destId="{C6F62CE3-59AE-E846-8F96-716329A419B2}" srcOrd="4" destOrd="0" presId="urn:microsoft.com/office/officeart/2017/3/layout/DropPinTimeline"/>
    <dgm:cxn modelId="{7949B16A-C749-4940-85BC-92054DEED874}" type="presParOf" srcId="{01DAE131-5395-734B-A3FF-46AFEDF541C4}" destId="{1E4E2B11-021F-DB46-95D1-A721739D9402}" srcOrd="5" destOrd="0" presId="urn:microsoft.com/office/officeart/2017/3/layout/DropPinTimeline"/>
    <dgm:cxn modelId="{03F59D63-8C62-2146-8F7D-668BE2A4A7DD}" type="presParOf" srcId="{4F78006A-A420-4043-B0DD-057587BE4BF9}" destId="{6CA5DEDC-114B-5249-A3E3-D985395F2B30}" srcOrd="7" destOrd="0" presId="urn:microsoft.com/office/officeart/2017/3/layout/DropPinTimeline"/>
    <dgm:cxn modelId="{EE55C012-8986-3F47-A867-176B2FF20519}" type="presParOf" srcId="{4F78006A-A420-4043-B0DD-057587BE4BF9}" destId="{106BE081-43C8-D741-8D51-66579A88FC52}" srcOrd="8" destOrd="0" presId="urn:microsoft.com/office/officeart/2017/3/layout/DropPinTimeline"/>
    <dgm:cxn modelId="{6C4D7470-8C09-2D45-BC6F-7A80611F2ACB}" type="presParOf" srcId="{106BE081-43C8-D741-8D51-66579A88FC52}" destId="{91806E11-A6A0-A941-A8C6-4E8AB4026C5A}" srcOrd="0" destOrd="0" presId="urn:microsoft.com/office/officeart/2017/3/layout/DropPinTimeline"/>
    <dgm:cxn modelId="{51997D01-FC4A-F74A-8F01-5F808D3057E5}" type="presParOf" srcId="{106BE081-43C8-D741-8D51-66579A88FC52}" destId="{B0ABF5DE-FA89-9D42-ACC3-0272947EFFC9}" srcOrd="1" destOrd="0" presId="urn:microsoft.com/office/officeart/2017/3/layout/DropPinTimeline"/>
    <dgm:cxn modelId="{1C71E0A5-3633-4A4C-B2A8-3937390EBC23}" type="presParOf" srcId="{B0ABF5DE-FA89-9D42-ACC3-0272947EFFC9}" destId="{96B20452-0139-6F4F-8196-FA98EEE48511}" srcOrd="0" destOrd="0" presId="urn:microsoft.com/office/officeart/2017/3/layout/DropPinTimeline"/>
    <dgm:cxn modelId="{A316A8A2-FE66-B44D-86E1-24EF76C4836E}" type="presParOf" srcId="{B0ABF5DE-FA89-9D42-ACC3-0272947EFFC9}" destId="{AEDC1069-D5C8-3B4B-9F12-692E9439F17E}" srcOrd="1" destOrd="0" presId="urn:microsoft.com/office/officeart/2017/3/layout/DropPinTimeline"/>
    <dgm:cxn modelId="{AF68D782-100D-E54A-82D7-E4B0EFE53014}" type="presParOf" srcId="{106BE081-43C8-D741-8D51-66579A88FC52}" destId="{661B5CBC-2581-EC4A-98F1-3365189D1012}" srcOrd="2" destOrd="0" presId="urn:microsoft.com/office/officeart/2017/3/layout/DropPinTimeline"/>
    <dgm:cxn modelId="{D61D881F-BB45-9244-B5AF-A4FFD6B15EC4}" type="presParOf" srcId="{106BE081-43C8-D741-8D51-66579A88FC52}" destId="{C3FCBB5D-6A37-FA40-B899-8416499DDFAD}" srcOrd="3" destOrd="0" presId="urn:microsoft.com/office/officeart/2017/3/layout/DropPinTimeline"/>
    <dgm:cxn modelId="{0A9C185A-2660-9547-A085-736DF13B2CBB}" type="presParOf" srcId="{106BE081-43C8-D741-8D51-66579A88FC52}" destId="{2E415688-30C2-304D-BFC5-2670926C79E9}" srcOrd="4" destOrd="0" presId="urn:microsoft.com/office/officeart/2017/3/layout/DropPinTimeline"/>
    <dgm:cxn modelId="{79AA8AEF-A26F-464E-8377-F5372FF3F19F}" type="presParOf" srcId="{106BE081-43C8-D741-8D51-66579A88FC52}" destId="{29E4F705-26CD-BA41-AF1A-60F9EA8BD900}"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375E4-1CB0-2D47-8F53-D9342C3D5806}">
      <dsp:nvSpPr>
        <dsp:cNvPr id="0" name=""/>
        <dsp:cNvSpPr/>
      </dsp:nvSpPr>
      <dsp:spPr>
        <a:xfrm>
          <a:off x="0" y="2166797"/>
          <a:ext cx="10758924" cy="0"/>
        </a:xfrm>
        <a:prstGeom prst="line">
          <a:avLst/>
        </a:prstGeom>
        <a:solidFill>
          <a:schemeClr val="lt1">
            <a:alpha val="90000"/>
            <a:hueOff val="0"/>
            <a:satOff val="0"/>
            <a:lumOff val="0"/>
            <a:alphaOff val="0"/>
          </a:schemeClr>
        </a:solidFill>
        <a:ln w="19050" cap="flat" cmpd="sng" algn="ctr">
          <a:solidFill>
            <a:schemeClr val="accent1">
              <a:alpha val="90000"/>
              <a:hueOff val="0"/>
              <a:satOff val="0"/>
              <a:lumOff val="0"/>
              <a:alphaOff val="0"/>
            </a:schemeClr>
          </a:solidFill>
          <a:prstDash val="solid"/>
          <a:miter lim="800000"/>
          <a:tailEnd type="triangle" w="lg" len="lg"/>
        </a:ln>
        <a:effectLst/>
      </dsp:spPr>
      <dsp:style>
        <a:lnRef idx="1">
          <a:scrgbClr r="0" g="0" b="0"/>
        </a:lnRef>
        <a:fillRef idx="1">
          <a:scrgbClr r="0" g="0" b="0"/>
        </a:fillRef>
        <a:effectRef idx="2">
          <a:scrgbClr r="0" g="0" b="0"/>
        </a:effectRef>
        <a:fontRef idx="minor"/>
      </dsp:style>
    </dsp:sp>
    <dsp:sp modelId="{0B547863-A145-8F45-A05B-2FA29E4BDDBD}">
      <dsp:nvSpPr>
        <dsp:cNvPr id="0" name=""/>
        <dsp:cNvSpPr/>
      </dsp:nvSpPr>
      <dsp:spPr>
        <a:xfrm rot="8100000">
          <a:off x="73575" y="499361"/>
          <a:ext cx="318688" cy="318688"/>
        </a:xfrm>
        <a:prstGeom prst="teardrop">
          <a:avLst>
            <a:gd name="adj" fmla="val 115000"/>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w="6350" cap="flat" cmpd="sng" algn="ctr">
          <a:solidFill>
            <a:schemeClr val="accent1">
              <a:alpha val="9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A351DA9-0EA5-6548-A62E-866E14B3F851}">
      <dsp:nvSpPr>
        <dsp:cNvPr id="0" name=""/>
        <dsp:cNvSpPr/>
      </dsp:nvSpPr>
      <dsp:spPr>
        <a:xfrm>
          <a:off x="108978" y="534765"/>
          <a:ext cx="247881" cy="247881"/>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24B101CC-B519-8F4F-B86E-1FD25B88EF26}">
      <dsp:nvSpPr>
        <dsp:cNvPr id="0" name=""/>
        <dsp:cNvSpPr/>
      </dsp:nvSpPr>
      <dsp:spPr>
        <a:xfrm>
          <a:off x="458266" y="884053"/>
          <a:ext cx="2979935" cy="1282743"/>
        </a:xfrm>
        <a:prstGeom prst="rect">
          <a:avLst/>
        </a:prstGeom>
        <a:noFill/>
        <a:ln>
          <a:noFill/>
        </a:ln>
        <a:effectLst/>
      </dsp:spPr>
      <dsp:style>
        <a:lnRef idx="0">
          <a:scrgbClr r="0" g="0" b="0"/>
        </a:lnRef>
        <a:fillRef idx="0">
          <a:scrgbClr r="0" g="0" b="0"/>
        </a:fillRef>
        <a:effectRef idx="0">
          <a:scrgbClr r="0" g="0" b="0"/>
        </a:effectRef>
        <a:fontRef idx="minor"/>
      </dsp:style>
    </dsp:sp>
    <dsp:sp modelId="{7851D85C-2EB2-4D4D-AA51-9E9EA6068E38}">
      <dsp:nvSpPr>
        <dsp:cNvPr id="0" name=""/>
        <dsp:cNvSpPr/>
      </dsp:nvSpPr>
      <dsp:spPr>
        <a:xfrm>
          <a:off x="458266" y="433359"/>
          <a:ext cx="2979935" cy="450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b="0" i="0" kern="1200" dirty="0">
              <a:latin typeface="Tamil Sangam MN" pitchFamily="2" charset="0"/>
              <a:ea typeface="Tamil Sangam MN" pitchFamily="2" charset="0"/>
              <a:cs typeface="Tamil Sangam MN" pitchFamily="2" charset="0"/>
            </a:rPr>
            <a:t>Background</a:t>
          </a:r>
        </a:p>
      </dsp:txBody>
      <dsp:txXfrm>
        <a:off x="458266" y="433359"/>
        <a:ext cx="2979935" cy="450693"/>
      </dsp:txXfrm>
    </dsp:sp>
    <dsp:sp modelId="{189182EB-1C09-7144-9980-9C2C8C0D4897}">
      <dsp:nvSpPr>
        <dsp:cNvPr id="0" name=""/>
        <dsp:cNvSpPr/>
      </dsp:nvSpPr>
      <dsp:spPr>
        <a:xfrm>
          <a:off x="232919" y="884053"/>
          <a:ext cx="0" cy="1282743"/>
        </a:xfrm>
        <a:prstGeom prst="line">
          <a:avLst/>
        </a:prstGeom>
        <a:noFill/>
        <a:ln w="12700" cap="flat" cmpd="sng" algn="ctr">
          <a:solidFill>
            <a:schemeClr val="accent1">
              <a:shade val="90000"/>
              <a:hueOff val="44044"/>
              <a:satOff val="-2000"/>
              <a:lumOff val="4976"/>
              <a:alphaOff val="0"/>
            </a:schemeClr>
          </a:solidFill>
          <a:prstDash val="dash"/>
          <a:miter lim="800000"/>
        </a:ln>
        <a:effectLst/>
      </dsp:spPr>
      <dsp:style>
        <a:lnRef idx="1">
          <a:scrgbClr r="0" g="0" b="0"/>
        </a:lnRef>
        <a:fillRef idx="0">
          <a:scrgbClr r="0" g="0" b="0"/>
        </a:fillRef>
        <a:effectRef idx="0">
          <a:scrgbClr r="0" g="0" b="0"/>
        </a:effectRef>
        <a:fontRef idx="minor"/>
      </dsp:style>
    </dsp:sp>
    <dsp:sp modelId="{F95AFEC7-48D4-1844-8548-74A9730B116E}">
      <dsp:nvSpPr>
        <dsp:cNvPr id="0" name=""/>
        <dsp:cNvSpPr/>
      </dsp:nvSpPr>
      <dsp:spPr>
        <a:xfrm>
          <a:off x="192357" y="2126234"/>
          <a:ext cx="81124" cy="81124"/>
        </a:xfrm>
        <a:prstGeom prst="ellips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F1D8402-D886-DD4B-B10D-6D044C9D6FC8}">
      <dsp:nvSpPr>
        <dsp:cNvPr id="0" name=""/>
        <dsp:cNvSpPr/>
      </dsp:nvSpPr>
      <dsp:spPr>
        <a:xfrm rot="18900000">
          <a:off x="1861949" y="3515543"/>
          <a:ext cx="318688" cy="318688"/>
        </a:xfrm>
        <a:prstGeom prst="teardrop">
          <a:avLst>
            <a:gd name="adj" fmla="val 115000"/>
          </a:avLst>
        </a:prstGeom>
        <a:gradFill rotWithShape="0">
          <a:gsLst>
            <a:gs pos="0">
              <a:schemeClr val="accent1">
                <a:alpha val="90000"/>
                <a:hueOff val="0"/>
                <a:satOff val="0"/>
                <a:lumOff val="0"/>
                <a:alphaOff val="-10000"/>
                <a:satMod val="103000"/>
                <a:lumMod val="102000"/>
                <a:tint val="94000"/>
              </a:schemeClr>
            </a:gs>
            <a:gs pos="50000">
              <a:schemeClr val="accent1">
                <a:alpha val="90000"/>
                <a:hueOff val="0"/>
                <a:satOff val="0"/>
                <a:lumOff val="0"/>
                <a:alphaOff val="-10000"/>
                <a:satMod val="110000"/>
                <a:lumMod val="100000"/>
                <a:shade val="100000"/>
              </a:schemeClr>
            </a:gs>
            <a:gs pos="100000">
              <a:schemeClr val="accent1">
                <a:alpha val="90000"/>
                <a:hueOff val="0"/>
                <a:satOff val="0"/>
                <a:lumOff val="0"/>
                <a:alphaOff val="-10000"/>
                <a:lumMod val="99000"/>
                <a:satMod val="120000"/>
                <a:shade val="78000"/>
              </a:schemeClr>
            </a:gs>
          </a:gsLst>
          <a:lin ang="5400000" scaled="0"/>
        </a:gradFill>
        <a:ln w="6350" cap="flat" cmpd="sng" algn="ctr">
          <a:solidFill>
            <a:schemeClr val="accent1">
              <a:alpha val="90000"/>
              <a:hueOff val="0"/>
              <a:satOff val="0"/>
              <a:lumOff val="0"/>
              <a:alphaOff val="-1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8D6FAD1-FA69-054B-AF4E-B16B3DFFE303}">
      <dsp:nvSpPr>
        <dsp:cNvPr id="0" name=""/>
        <dsp:cNvSpPr/>
      </dsp:nvSpPr>
      <dsp:spPr>
        <a:xfrm>
          <a:off x="1897352" y="3550946"/>
          <a:ext cx="247881" cy="247881"/>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E30CED5E-4E83-6C45-9FD3-51C080FB38BC}">
      <dsp:nvSpPr>
        <dsp:cNvPr id="0" name=""/>
        <dsp:cNvSpPr/>
      </dsp:nvSpPr>
      <dsp:spPr>
        <a:xfrm>
          <a:off x="2246640" y="2166797"/>
          <a:ext cx="2979935" cy="1282743"/>
        </a:xfrm>
        <a:prstGeom prst="rect">
          <a:avLst/>
        </a:prstGeom>
        <a:noFill/>
        <a:ln>
          <a:noFill/>
        </a:ln>
        <a:effectLst/>
      </dsp:spPr>
      <dsp:style>
        <a:lnRef idx="0">
          <a:scrgbClr r="0" g="0" b="0"/>
        </a:lnRef>
        <a:fillRef idx="0">
          <a:scrgbClr r="0" g="0" b="0"/>
        </a:fillRef>
        <a:effectRef idx="0">
          <a:scrgbClr r="0" g="0" b="0"/>
        </a:effectRef>
        <a:fontRef idx="minor"/>
      </dsp:style>
    </dsp:sp>
    <dsp:sp modelId="{30A2352D-ABD5-AD47-8E73-4AA7B6B1EECA}">
      <dsp:nvSpPr>
        <dsp:cNvPr id="0" name=""/>
        <dsp:cNvSpPr/>
      </dsp:nvSpPr>
      <dsp:spPr>
        <a:xfrm>
          <a:off x="2246640" y="3449540"/>
          <a:ext cx="2979935" cy="450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b="0" i="0" kern="1200" dirty="0">
              <a:latin typeface="Tamil Sangam MN" pitchFamily="2" charset="0"/>
              <a:ea typeface="Tamil Sangam MN" pitchFamily="2" charset="0"/>
              <a:cs typeface="Tamil Sangam MN" pitchFamily="2" charset="0"/>
            </a:rPr>
            <a:t>Findings related to the traumatic impact of bullying</a:t>
          </a:r>
        </a:p>
      </dsp:txBody>
      <dsp:txXfrm>
        <a:off x="2246640" y="3449540"/>
        <a:ext cx="2979935" cy="450693"/>
      </dsp:txXfrm>
    </dsp:sp>
    <dsp:sp modelId="{95E67772-EA78-E848-B74B-3B1E209C0AE2}">
      <dsp:nvSpPr>
        <dsp:cNvPr id="0" name=""/>
        <dsp:cNvSpPr/>
      </dsp:nvSpPr>
      <dsp:spPr>
        <a:xfrm>
          <a:off x="2021293" y="2166797"/>
          <a:ext cx="0" cy="1282743"/>
        </a:xfrm>
        <a:prstGeom prst="line">
          <a:avLst/>
        </a:prstGeom>
        <a:noFill/>
        <a:ln w="12700" cap="flat" cmpd="sng" algn="ctr">
          <a:solidFill>
            <a:schemeClr val="accent1">
              <a:shade val="90000"/>
              <a:hueOff val="177802"/>
              <a:satOff val="-12694"/>
              <a:lumOff val="17169"/>
              <a:alphaOff val="0"/>
            </a:schemeClr>
          </a:solidFill>
          <a:prstDash val="dash"/>
          <a:miter lim="800000"/>
        </a:ln>
        <a:effectLst/>
      </dsp:spPr>
      <dsp:style>
        <a:lnRef idx="1">
          <a:scrgbClr r="0" g="0" b="0"/>
        </a:lnRef>
        <a:fillRef idx="0">
          <a:scrgbClr r="0" g="0" b="0"/>
        </a:fillRef>
        <a:effectRef idx="0">
          <a:scrgbClr r="0" g="0" b="0"/>
        </a:effectRef>
        <a:fontRef idx="minor"/>
      </dsp:style>
    </dsp:sp>
    <dsp:sp modelId="{9D84D3C3-FA17-3D41-AA77-FE1E37554174}">
      <dsp:nvSpPr>
        <dsp:cNvPr id="0" name=""/>
        <dsp:cNvSpPr/>
      </dsp:nvSpPr>
      <dsp:spPr>
        <a:xfrm>
          <a:off x="1980730" y="2126234"/>
          <a:ext cx="81124" cy="81124"/>
        </a:xfrm>
        <a:prstGeom prst="ellips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F1B1BD8-0540-914E-8BD9-9B5509EDAC78}">
      <dsp:nvSpPr>
        <dsp:cNvPr id="0" name=""/>
        <dsp:cNvSpPr/>
      </dsp:nvSpPr>
      <dsp:spPr>
        <a:xfrm rot="8100000">
          <a:off x="3650322" y="499361"/>
          <a:ext cx="318688" cy="318688"/>
        </a:xfrm>
        <a:prstGeom prst="teardrop">
          <a:avLst>
            <a:gd name="adj" fmla="val 115000"/>
          </a:avLst>
        </a:prstGeom>
        <a:gradFill rotWithShape="0">
          <a:gsLst>
            <a:gs pos="0">
              <a:schemeClr val="accent1">
                <a:alpha val="90000"/>
                <a:hueOff val="0"/>
                <a:satOff val="0"/>
                <a:lumOff val="0"/>
                <a:alphaOff val="-20000"/>
                <a:satMod val="103000"/>
                <a:lumMod val="102000"/>
                <a:tint val="94000"/>
              </a:schemeClr>
            </a:gs>
            <a:gs pos="50000">
              <a:schemeClr val="accent1">
                <a:alpha val="90000"/>
                <a:hueOff val="0"/>
                <a:satOff val="0"/>
                <a:lumOff val="0"/>
                <a:alphaOff val="-20000"/>
                <a:satMod val="110000"/>
                <a:lumMod val="100000"/>
                <a:shade val="100000"/>
              </a:schemeClr>
            </a:gs>
            <a:gs pos="100000">
              <a:schemeClr val="accent1">
                <a:alpha val="90000"/>
                <a:hueOff val="0"/>
                <a:satOff val="0"/>
                <a:lumOff val="0"/>
                <a:alphaOff val="-20000"/>
                <a:lumMod val="99000"/>
                <a:satMod val="120000"/>
                <a:shade val="78000"/>
              </a:schemeClr>
            </a:gs>
          </a:gsLst>
          <a:lin ang="5400000" scaled="0"/>
        </a:gradFill>
        <a:ln w="6350" cap="flat" cmpd="sng" algn="ctr">
          <a:solidFill>
            <a:schemeClr val="accent1">
              <a:alpha val="90000"/>
              <a:hueOff val="0"/>
              <a:satOff val="0"/>
              <a:lumOff val="0"/>
              <a:alphaOff val="-2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E346C9E-5181-2641-B0CA-AA5563AE7B89}">
      <dsp:nvSpPr>
        <dsp:cNvPr id="0" name=""/>
        <dsp:cNvSpPr/>
      </dsp:nvSpPr>
      <dsp:spPr>
        <a:xfrm>
          <a:off x="3685726" y="534765"/>
          <a:ext cx="247881" cy="247881"/>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F7FF7B67-9B6B-BF4F-B8B4-A519BB6B7AB6}">
      <dsp:nvSpPr>
        <dsp:cNvPr id="0" name=""/>
        <dsp:cNvSpPr/>
      </dsp:nvSpPr>
      <dsp:spPr>
        <a:xfrm>
          <a:off x="4035014" y="884053"/>
          <a:ext cx="2979935" cy="1282743"/>
        </a:xfrm>
        <a:prstGeom prst="rect">
          <a:avLst/>
        </a:prstGeom>
        <a:noFill/>
        <a:ln>
          <a:noFill/>
        </a:ln>
        <a:effectLst/>
      </dsp:spPr>
      <dsp:style>
        <a:lnRef idx="0">
          <a:scrgbClr r="0" g="0" b="0"/>
        </a:lnRef>
        <a:fillRef idx="0">
          <a:scrgbClr r="0" g="0" b="0"/>
        </a:fillRef>
        <a:effectRef idx="0">
          <a:scrgbClr r="0" g="0" b="0"/>
        </a:effectRef>
        <a:fontRef idx="minor"/>
      </dsp:style>
    </dsp:sp>
    <dsp:sp modelId="{9CF67D16-B896-E640-9882-85D48C10EF6E}">
      <dsp:nvSpPr>
        <dsp:cNvPr id="0" name=""/>
        <dsp:cNvSpPr/>
      </dsp:nvSpPr>
      <dsp:spPr>
        <a:xfrm>
          <a:off x="4035014" y="433359"/>
          <a:ext cx="2979935" cy="450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b="0" i="0" kern="1200" dirty="0">
              <a:latin typeface="Tamil Sangam MN" pitchFamily="2" charset="0"/>
              <a:ea typeface="Tamil Sangam MN" pitchFamily="2" charset="0"/>
              <a:cs typeface="Tamil Sangam MN" pitchFamily="2" charset="0"/>
            </a:rPr>
            <a:t>Findings from the evaluation of the therapeutic intervention</a:t>
          </a:r>
        </a:p>
      </dsp:txBody>
      <dsp:txXfrm>
        <a:off x="4035014" y="433359"/>
        <a:ext cx="2979935" cy="450693"/>
      </dsp:txXfrm>
    </dsp:sp>
    <dsp:sp modelId="{DC6664E9-141B-F24C-BF53-E8DE53853155}">
      <dsp:nvSpPr>
        <dsp:cNvPr id="0" name=""/>
        <dsp:cNvSpPr/>
      </dsp:nvSpPr>
      <dsp:spPr>
        <a:xfrm>
          <a:off x="3809667" y="884053"/>
          <a:ext cx="0" cy="1282743"/>
        </a:xfrm>
        <a:prstGeom prst="line">
          <a:avLst/>
        </a:prstGeom>
        <a:noFill/>
        <a:ln w="12700" cap="flat" cmpd="sng" algn="ctr">
          <a:solidFill>
            <a:schemeClr val="accent1">
              <a:shade val="90000"/>
              <a:hueOff val="176174"/>
              <a:satOff val="-8001"/>
              <a:lumOff val="19903"/>
              <a:alphaOff val="0"/>
            </a:schemeClr>
          </a:solidFill>
          <a:prstDash val="dash"/>
          <a:miter lim="800000"/>
        </a:ln>
        <a:effectLst/>
      </dsp:spPr>
      <dsp:style>
        <a:lnRef idx="1">
          <a:scrgbClr r="0" g="0" b="0"/>
        </a:lnRef>
        <a:fillRef idx="0">
          <a:scrgbClr r="0" g="0" b="0"/>
        </a:fillRef>
        <a:effectRef idx="0">
          <a:scrgbClr r="0" g="0" b="0"/>
        </a:effectRef>
        <a:fontRef idx="minor"/>
      </dsp:style>
    </dsp:sp>
    <dsp:sp modelId="{19306299-87FF-C343-A718-73DA9AAB8B39}">
      <dsp:nvSpPr>
        <dsp:cNvPr id="0" name=""/>
        <dsp:cNvSpPr/>
      </dsp:nvSpPr>
      <dsp:spPr>
        <a:xfrm>
          <a:off x="3768258" y="2126234"/>
          <a:ext cx="81124" cy="81124"/>
        </a:xfrm>
        <a:prstGeom prst="ellips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EF093A-4F9D-4749-A27A-E882D1665664}">
      <dsp:nvSpPr>
        <dsp:cNvPr id="0" name=""/>
        <dsp:cNvSpPr/>
      </dsp:nvSpPr>
      <dsp:spPr>
        <a:xfrm rot="18900000">
          <a:off x="5438696" y="3515543"/>
          <a:ext cx="318688" cy="318688"/>
        </a:xfrm>
        <a:prstGeom prst="teardrop">
          <a:avLst>
            <a:gd name="adj" fmla="val 115000"/>
          </a:avLst>
        </a:prstGeom>
        <a:gradFill rotWithShape="0">
          <a:gsLst>
            <a:gs pos="0">
              <a:schemeClr val="accent1">
                <a:alpha val="90000"/>
                <a:hueOff val="0"/>
                <a:satOff val="0"/>
                <a:lumOff val="0"/>
                <a:alphaOff val="-30000"/>
                <a:satMod val="103000"/>
                <a:lumMod val="102000"/>
                <a:tint val="94000"/>
              </a:schemeClr>
            </a:gs>
            <a:gs pos="50000">
              <a:schemeClr val="accent1">
                <a:alpha val="90000"/>
                <a:hueOff val="0"/>
                <a:satOff val="0"/>
                <a:lumOff val="0"/>
                <a:alphaOff val="-30000"/>
                <a:satMod val="110000"/>
                <a:lumMod val="100000"/>
                <a:shade val="100000"/>
              </a:schemeClr>
            </a:gs>
            <a:gs pos="100000">
              <a:schemeClr val="accent1">
                <a:alpha val="90000"/>
                <a:hueOff val="0"/>
                <a:satOff val="0"/>
                <a:lumOff val="0"/>
                <a:alphaOff val="-30000"/>
                <a:lumMod val="99000"/>
                <a:satMod val="120000"/>
                <a:shade val="78000"/>
              </a:schemeClr>
            </a:gs>
          </a:gsLst>
          <a:lin ang="5400000" scaled="0"/>
        </a:gradFill>
        <a:ln w="6350" cap="flat" cmpd="sng" algn="ctr">
          <a:solidFill>
            <a:schemeClr val="accent1">
              <a:alpha val="90000"/>
              <a:hueOff val="0"/>
              <a:satOff val="0"/>
              <a:lumOff val="0"/>
              <a:alphaOff val="-3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D597D2D-63AB-C547-966D-7D84B7900934}">
      <dsp:nvSpPr>
        <dsp:cNvPr id="0" name=""/>
        <dsp:cNvSpPr/>
      </dsp:nvSpPr>
      <dsp:spPr>
        <a:xfrm>
          <a:off x="5474100" y="3550946"/>
          <a:ext cx="247881" cy="247881"/>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C4C65002-F324-264F-B749-6C0408096959}">
      <dsp:nvSpPr>
        <dsp:cNvPr id="0" name=""/>
        <dsp:cNvSpPr/>
      </dsp:nvSpPr>
      <dsp:spPr>
        <a:xfrm>
          <a:off x="5823387" y="2166797"/>
          <a:ext cx="2979935" cy="1282743"/>
        </a:xfrm>
        <a:prstGeom prst="rect">
          <a:avLst/>
        </a:prstGeom>
        <a:noFill/>
        <a:ln>
          <a:noFill/>
        </a:ln>
        <a:effectLst/>
      </dsp:spPr>
      <dsp:style>
        <a:lnRef idx="0">
          <a:scrgbClr r="0" g="0" b="0"/>
        </a:lnRef>
        <a:fillRef idx="0">
          <a:scrgbClr r="0" g="0" b="0"/>
        </a:fillRef>
        <a:effectRef idx="0">
          <a:scrgbClr r="0" g="0" b="0"/>
        </a:effectRef>
        <a:fontRef idx="minor"/>
      </dsp:style>
    </dsp:sp>
    <dsp:sp modelId="{41BFCDCB-07D4-A64F-9937-87CDB69693EE}">
      <dsp:nvSpPr>
        <dsp:cNvPr id="0" name=""/>
        <dsp:cNvSpPr/>
      </dsp:nvSpPr>
      <dsp:spPr>
        <a:xfrm>
          <a:off x="5823387" y="3449540"/>
          <a:ext cx="2979935" cy="450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b="0" i="0" kern="1200" dirty="0">
              <a:latin typeface="Tamil Sangam MN" pitchFamily="2" charset="0"/>
              <a:ea typeface="Tamil Sangam MN" pitchFamily="2" charset="0"/>
              <a:cs typeface="Tamil Sangam MN" pitchFamily="2" charset="0"/>
            </a:rPr>
            <a:t>Conclusions </a:t>
          </a:r>
        </a:p>
      </dsp:txBody>
      <dsp:txXfrm>
        <a:off x="5823387" y="3449540"/>
        <a:ext cx="2979935" cy="450693"/>
      </dsp:txXfrm>
    </dsp:sp>
    <dsp:sp modelId="{C6F62CE3-59AE-E846-8F96-716329A419B2}">
      <dsp:nvSpPr>
        <dsp:cNvPr id="0" name=""/>
        <dsp:cNvSpPr/>
      </dsp:nvSpPr>
      <dsp:spPr>
        <a:xfrm>
          <a:off x="5598040" y="2166797"/>
          <a:ext cx="0" cy="1282743"/>
        </a:xfrm>
        <a:prstGeom prst="line">
          <a:avLst/>
        </a:prstGeom>
        <a:noFill/>
        <a:ln w="12700" cap="flat" cmpd="sng" algn="ctr">
          <a:solidFill>
            <a:schemeClr val="accent1">
              <a:shade val="90000"/>
              <a:hueOff val="220218"/>
              <a:satOff val="-10001"/>
              <a:lumOff val="24879"/>
              <a:alphaOff val="0"/>
            </a:schemeClr>
          </a:solidFill>
          <a:prstDash val="dash"/>
          <a:miter lim="800000"/>
        </a:ln>
        <a:effectLst/>
      </dsp:spPr>
      <dsp:style>
        <a:lnRef idx="1">
          <a:scrgbClr r="0" g="0" b="0"/>
        </a:lnRef>
        <a:fillRef idx="0">
          <a:scrgbClr r="0" g="0" b="0"/>
        </a:fillRef>
        <a:effectRef idx="0">
          <a:scrgbClr r="0" g="0" b="0"/>
        </a:effectRef>
        <a:fontRef idx="minor"/>
      </dsp:style>
    </dsp:sp>
    <dsp:sp modelId="{1AB95AC1-9A15-0343-8B2C-B6F26B425308}">
      <dsp:nvSpPr>
        <dsp:cNvPr id="0" name=""/>
        <dsp:cNvSpPr/>
      </dsp:nvSpPr>
      <dsp:spPr>
        <a:xfrm>
          <a:off x="5556632" y="2126234"/>
          <a:ext cx="81124" cy="81124"/>
        </a:xfrm>
        <a:prstGeom prst="ellips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6B20452-0139-6F4F-8196-FA98EEE48511}">
      <dsp:nvSpPr>
        <dsp:cNvPr id="0" name=""/>
        <dsp:cNvSpPr/>
      </dsp:nvSpPr>
      <dsp:spPr>
        <a:xfrm rot="8100000">
          <a:off x="7227070" y="499361"/>
          <a:ext cx="318688" cy="318688"/>
        </a:xfrm>
        <a:prstGeom prst="teardrop">
          <a:avLst>
            <a:gd name="adj" fmla="val 115000"/>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w="6350" cap="flat" cmpd="sng" algn="ctr">
          <a:solidFill>
            <a:schemeClr val="accent1">
              <a:alpha val="90000"/>
              <a:hueOff val="0"/>
              <a:satOff val="0"/>
              <a:lumOff val="0"/>
              <a:alphaOff val="-4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EDC1069-D5C8-3B4B-9F12-692E9439F17E}">
      <dsp:nvSpPr>
        <dsp:cNvPr id="0" name=""/>
        <dsp:cNvSpPr/>
      </dsp:nvSpPr>
      <dsp:spPr>
        <a:xfrm>
          <a:off x="7262474" y="534765"/>
          <a:ext cx="247881" cy="247881"/>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661B5CBC-2581-EC4A-98F1-3365189D1012}">
      <dsp:nvSpPr>
        <dsp:cNvPr id="0" name=""/>
        <dsp:cNvSpPr/>
      </dsp:nvSpPr>
      <dsp:spPr>
        <a:xfrm>
          <a:off x="7611761" y="884053"/>
          <a:ext cx="2979935" cy="1282743"/>
        </a:xfrm>
        <a:prstGeom prst="rect">
          <a:avLst/>
        </a:prstGeom>
        <a:noFill/>
        <a:ln>
          <a:noFill/>
        </a:ln>
        <a:effectLst/>
      </dsp:spPr>
      <dsp:style>
        <a:lnRef idx="0">
          <a:scrgbClr r="0" g="0" b="0"/>
        </a:lnRef>
        <a:fillRef idx="0">
          <a:scrgbClr r="0" g="0" b="0"/>
        </a:fillRef>
        <a:effectRef idx="0">
          <a:scrgbClr r="0" g="0" b="0"/>
        </a:effectRef>
        <a:fontRef idx="minor"/>
      </dsp:style>
    </dsp:sp>
    <dsp:sp modelId="{C3FCBB5D-6A37-FA40-B899-8416499DDFAD}">
      <dsp:nvSpPr>
        <dsp:cNvPr id="0" name=""/>
        <dsp:cNvSpPr/>
      </dsp:nvSpPr>
      <dsp:spPr>
        <a:xfrm>
          <a:off x="7611761" y="433359"/>
          <a:ext cx="2979935" cy="450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b="0" i="0" kern="1200" dirty="0">
              <a:latin typeface="Tamil Sangam MN" pitchFamily="2" charset="0"/>
              <a:ea typeface="Tamil Sangam MN" pitchFamily="2" charset="0"/>
              <a:cs typeface="Tamil Sangam MN" pitchFamily="2" charset="0"/>
            </a:rPr>
            <a:t>Time for questions </a:t>
          </a:r>
        </a:p>
      </dsp:txBody>
      <dsp:txXfrm>
        <a:off x="7611761" y="433359"/>
        <a:ext cx="2979935" cy="450693"/>
      </dsp:txXfrm>
    </dsp:sp>
    <dsp:sp modelId="{2E415688-30C2-304D-BFC5-2670926C79E9}">
      <dsp:nvSpPr>
        <dsp:cNvPr id="0" name=""/>
        <dsp:cNvSpPr/>
      </dsp:nvSpPr>
      <dsp:spPr>
        <a:xfrm>
          <a:off x="7386414" y="884053"/>
          <a:ext cx="0" cy="1282743"/>
        </a:xfrm>
        <a:prstGeom prst="line">
          <a:avLst/>
        </a:prstGeom>
        <a:noFill/>
        <a:ln w="12700" cap="flat" cmpd="sng" algn="ctr">
          <a:solidFill>
            <a:schemeClr val="accent1">
              <a:shade val="90000"/>
              <a:hueOff val="308305"/>
              <a:satOff val="-14002"/>
              <a:lumOff val="34831"/>
              <a:alphaOff val="0"/>
            </a:schemeClr>
          </a:solidFill>
          <a:prstDash val="dash"/>
          <a:miter lim="800000"/>
        </a:ln>
        <a:effectLst/>
      </dsp:spPr>
      <dsp:style>
        <a:lnRef idx="1">
          <a:scrgbClr r="0" g="0" b="0"/>
        </a:lnRef>
        <a:fillRef idx="0">
          <a:scrgbClr r="0" g="0" b="0"/>
        </a:fillRef>
        <a:effectRef idx="0">
          <a:scrgbClr r="0" g="0" b="0"/>
        </a:effectRef>
        <a:fontRef idx="minor"/>
      </dsp:style>
    </dsp:sp>
    <dsp:sp modelId="{91806E11-A6A0-A941-A8C6-4E8AB4026C5A}">
      <dsp:nvSpPr>
        <dsp:cNvPr id="0" name=""/>
        <dsp:cNvSpPr/>
      </dsp:nvSpPr>
      <dsp:spPr>
        <a:xfrm>
          <a:off x="7345005" y="2126234"/>
          <a:ext cx="81124" cy="81124"/>
        </a:xfrm>
        <a:prstGeom prst="ellips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70533-67DA-B747-A2BD-E6D79AFDD00C}" type="datetimeFigureOut">
              <a:rPr lang="en-US" smtClean="0"/>
              <a:t>6/6/25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C82B93-E6F7-894A-A35E-28BDC05505DA}" type="slidenum">
              <a:rPr lang="en-US" smtClean="0"/>
              <a:t>‹#›</a:t>
            </a:fld>
            <a:endParaRPr lang="en-US"/>
          </a:p>
        </p:txBody>
      </p:sp>
    </p:spTree>
    <p:extLst>
      <p:ext uri="{BB962C8B-B14F-4D97-AF65-F5344CB8AC3E}">
        <p14:creationId xmlns:p14="http://schemas.microsoft.com/office/powerpoint/2010/main" val="2222988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C82B93-E6F7-894A-A35E-28BDC05505DA}" type="slidenum">
              <a:rPr lang="en-US" smtClean="0"/>
              <a:t>6</a:t>
            </a:fld>
            <a:endParaRPr lang="en-US"/>
          </a:p>
        </p:txBody>
      </p:sp>
    </p:spTree>
    <p:extLst>
      <p:ext uri="{BB962C8B-B14F-4D97-AF65-F5344CB8AC3E}">
        <p14:creationId xmlns:p14="http://schemas.microsoft.com/office/powerpoint/2010/main" val="1825189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6604C-9F17-69ED-56A7-CE307F6CD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3441C-D9A6-A868-912C-E078427BF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A01823-567A-436F-136B-CEAED0F2E0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860A53-91EF-C881-02EA-4D2EF0EC83A8}"/>
              </a:ext>
            </a:extLst>
          </p:cNvPr>
          <p:cNvSpPr>
            <a:spLocks noGrp="1"/>
          </p:cNvSpPr>
          <p:nvPr>
            <p:ph type="sldNum" sz="quarter" idx="5"/>
          </p:nvPr>
        </p:nvSpPr>
        <p:spPr/>
        <p:txBody>
          <a:bodyPr/>
          <a:lstStyle/>
          <a:p>
            <a:fld id="{98C82B93-E6F7-894A-A35E-28BDC05505DA}" type="slidenum">
              <a:rPr lang="en-US" smtClean="0"/>
              <a:t>7</a:t>
            </a:fld>
            <a:endParaRPr lang="en-US"/>
          </a:p>
        </p:txBody>
      </p:sp>
    </p:spTree>
    <p:extLst>
      <p:ext uri="{BB962C8B-B14F-4D97-AF65-F5344CB8AC3E}">
        <p14:creationId xmlns:p14="http://schemas.microsoft.com/office/powerpoint/2010/main" val="77845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7C1C-5A04-60A5-4273-DE36810C6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2C1BE-7858-56CC-6544-D2B164B2E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F66D89-E2B0-02CC-CE56-AED14B9698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A0891F-EDD0-0C36-B1DD-32F1B08525C0}"/>
              </a:ext>
            </a:extLst>
          </p:cNvPr>
          <p:cNvSpPr>
            <a:spLocks noGrp="1"/>
          </p:cNvSpPr>
          <p:nvPr>
            <p:ph type="sldNum" sz="quarter" idx="5"/>
          </p:nvPr>
        </p:nvSpPr>
        <p:spPr/>
        <p:txBody>
          <a:bodyPr/>
          <a:lstStyle/>
          <a:p>
            <a:fld id="{98C82B93-E6F7-894A-A35E-28BDC05505DA}" type="slidenum">
              <a:rPr lang="en-US" smtClean="0"/>
              <a:t>17</a:t>
            </a:fld>
            <a:endParaRPr lang="en-US"/>
          </a:p>
        </p:txBody>
      </p:sp>
    </p:spTree>
    <p:extLst>
      <p:ext uri="{BB962C8B-B14F-4D97-AF65-F5344CB8AC3E}">
        <p14:creationId xmlns:p14="http://schemas.microsoft.com/office/powerpoint/2010/main" val="1264796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C82B93-E6F7-894A-A35E-28BDC05505DA}" type="slidenum">
              <a:rPr lang="en-US" smtClean="0"/>
              <a:t>18</a:t>
            </a:fld>
            <a:endParaRPr lang="en-US"/>
          </a:p>
        </p:txBody>
      </p:sp>
    </p:spTree>
    <p:extLst>
      <p:ext uri="{BB962C8B-B14F-4D97-AF65-F5344CB8AC3E}">
        <p14:creationId xmlns:p14="http://schemas.microsoft.com/office/powerpoint/2010/main" val="4227108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E11BC-1125-1BD4-F18B-9BEC835AC3F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14684BA-B199-4E0C-EA05-10EB6637B8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2C967B3-7EBB-0B4C-D6CD-97FD9403A1E3}"/>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5" name="Footer Placeholder 4">
            <a:extLst>
              <a:ext uri="{FF2B5EF4-FFF2-40B4-BE49-F238E27FC236}">
                <a16:creationId xmlns:a16="http://schemas.microsoft.com/office/drawing/2014/main" id="{B91752D3-1396-156A-CA58-988DCE2E0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CC0F7-5DCB-E5FD-5F27-84B857A866D9}"/>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38657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DED34-D6EE-DB9B-E086-BF2F75E8E5A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7CB7501-67C0-9700-42CE-D8B71AF9FF6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5A9BB0C-A22E-C7E9-787A-0DF0F1882982}"/>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5" name="Footer Placeholder 4">
            <a:extLst>
              <a:ext uri="{FF2B5EF4-FFF2-40B4-BE49-F238E27FC236}">
                <a16:creationId xmlns:a16="http://schemas.microsoft.com/office/drawing/2014/main" id="{BAC7EF9D-AF81-0CED-8DC1-8A79FD9417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A99E01-06D3-33E8-252E-EC7805B06AFF}"/>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2606436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87FC-3734-2BCA-E8FF-DCE0C622687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C376B77-68C2-E0B6-AB2A-569A5753C0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9F933E9-248B-F2C5-6922-796C92BC1D8C}"/>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5" name="Footer Placeholder 4">
            <a:extLst>
              <a:ext uri="{FF2B5EF4-FFF2-40B4-BE49-F238E27FC236}">
                <a16:creationId xmlns:a16="http://schemas.microsoft.com/office/drawing/2014/main" id="{E05ED7CF-4429-2816-925C-851848287F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F1CC35-F053-2C22-9C0B-81B5F1817AA8}"/>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3539533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877F-7DD2-3B4A-258C-A03CAB82C0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2897FCE-43D6-DB2B-C755-CCA3E26314C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2072C82-0CF7-22B7-AA3D-1EF0B4DFE23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D79A2EC-835F-169F-14E3-8E442DD21318}"/>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6" name="Footer Placeholder 5">
            <a:extLst>
              <a:ext uri="{FF2B5EF4-FFF2-40B4-BE49-F238E27FC236}">
                <a16:creationId xmlns:a16="http://schemas.microsoft.com/office/drawing/2014/main" id="{CDC405F5-AE81-C7C2-0BED-AD2C0C7039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2638E-DE97-3456-2711-751471E21E86}"/>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2006696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0005-85A1-F1B8-61ED-3EFD75A5507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1569D15-11E7-0BE8-7CE8-EAB212E835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65F43EA-3942-E7DB-F119-52C5F78DA11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8A52400-00A6-D404-8F64-32A312B9FA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4F97ABA-37C8-6BE0-A568-1E00369E27C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DE45364-D90C-F437-025A-F24A486DFBFB}"/>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8" name="Footer Placeholder 7">
            <a:extLst>
              <a:ext uri="{FF2B5EF4-FFF2-40B4-BE49-F238E27FC236}">
                <a16:creationId xmlns:a16="http://schemas.microsoft.com/office/drawing/2014/main" id="{909BF23C-21FE-76B5-2178-9917BFAF60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FB04CB-3160-26C1-6C91-897A90A4E9CC}"/>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555740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8413-311A-FEC0-7F50-C60EA4B7272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5D186E2-FEB6-72F0-67D0-9EE2D87D940C}"/>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4" name="Footer Placeholder 3">
            <a:extLst>
              <a:ext uri="{FF2B5EF4-FFF2-40B4-BE49-F238E27FC236}">
                <a16:creationId xmlns:a16="http://schemas.microsoft.com/office/drawing/2014/main" id="{B431CCD9-41A1-ED2C-0073-AE5CAF3E5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9C1604-3251-830B-7A2A-DE3C29ACDD02}"/>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1968873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C1D2C3-25FC-6FD3-76C6-758ABB3EB042}"/>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3" name="Footer Placeholder 2">
            <a:extLst>
              <a:ext uri="{FF2B5EF4-FFF2-40B4-BE49-F238E27FC236}">
                <a16:creationId xmlns:a16="http://schemas.microsoft.com/office/drawing/2014/main" id="{69C59BEE-3D74-6417-9CC5-2035ACD3ED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DF7CC9-8727-3845-7C3A-2269E0E1F416}"/>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846546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F2D9D-7EAC-F8B9-42EF-BE8B52ACE6E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B266EF1-7A17-7ECD-528B-879A7363DD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91FFC11-D09D-CC1D-616F-51E3242F0F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5A51F3-B912-ABDF-45F7-BFB5FD467ABF}"/>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6" name="Footer Placeholder 5">
            <a:extLst>
              <a:ext uri="{FF2B5EF4-FFF2-40B4-BE49-F238E27FC236}">
                <a16:creationId xmlns:a16="http://schemas.microsoft.com/office/drawing/2014/main" id="{0E49A7F2-25B8-BF18-534C-904332BB55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85C29-9A38-4F99-29AE-C01C3C3F41F6}"/>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2353891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A236-24BA-3B93-58AD-69D1A90E5D5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3CEBCC0-C344-7BBA-2EBE-6478CFDB01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2A8F8F-3BFD-A6F7-29A8-894BC83CF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AC45F60-336D-EF66-93E4-E01252551F6B}"/>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6" name="Footer Placeholder 5">
            <a:extLst>
              <a:ext uri="{FF2B5EF4-FFF2-40B4-BE49-F238E27FC236}">
                <a16:creationId xmlns:a16="http://schemas.microsoft.com/office/drawing/2014/main" id="{29B3AE2E-30BD-AF43-D450-92FD2D6F1C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6788A8-0C1B-39D1-44D0-1E90D1312B75}"/>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4115961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C761-58E7-1677-4D4B-23D329D060A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AD628BA-1C96-88E8-DA03-9006B5AE003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3491EF0-F64C-733D-B965-216280B40939}"/>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5" name="Footer Placeholder 4">
            <a:extLst>
              <a:ext uri="{FF2B5EF4-FFF2-40B4-BE49-F238E27FC236}">
                <a16:creationId xmlns:a16="http://schemas.microsoft.com/office/drawing/2014/main" id="{E1671803-6797-493B-5744-72C27EC93C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65CFF-2FD8-06B3-6EF5-CD55DF6D94C1}"/>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1206375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53BA73-1AA2-77D6-0B74-9100C5CDF45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1BE004E-49EA-BAEE-581D-2C0114BD7FC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1558F8-B072-6E68-9DF5-36FCAF1F8FA8}"/>
              </a:ext>
            </a:extLst>
          </p:cNvPr>
          <p:cNvSpPr>
            <a:spLocks noGrp="1"/>
          </p:cNvSpPr>
          <p:nvPr>
            <p:ph type="dt" sz="half" idx="10"/>
          </p:nvPr>
        </p:nvSpPr>
        <p:spPr/>
        <p:txBody>
          <a:bodyPr/>
          <a:lstStyle/>
          <a:p>
            <a:fld id="{918DDB91-AABE-C946-8309-0AB19A56E2CC}" type="datetimeFigureOut">
              <a:rPr lang="en-US" smtClean="0"/>
              <a:t>6/6/25</a:t>
            </a:fld>
            <a:endParaRPr lang="en-US"/>
          </a:p>
        </p:txBody>
      </p:sp>
      <p:sp>
        <p:nvSpPr>
          <p:cNvPr id="5" name="Footer Placeholder 4">
            <a:extLst>
              <a:ext uri="{FF2B5EF4-FFF2-40B4-BE49-F238E27FC236}">
                <a16:creationId xmlns:a16="http://schemas.microsoft.com/office/drawing/2014/main" id="{3921AB0C-CFA5-D108-A940-D02C5919E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E5AA7-03E1-2013-6011-8D131FE23324}"/>
              </a:ext>
            </a:extLst>
          </p:cNvPr>
          <p:cNvSpPr>
            <a:spLocks noGrp="1"/>
          </p:cNvSpPr>
          <p:nvPr>
            <p:ph type="sldNum" sz="quarter" idx="12"/>
          </p:nvPr>
        </p:nvSpPr>
        <p:spPr/>
        <p:txBody>
          <a:bodyPr/>
          <a:lstStyle/>
          <a:p>
            <a:fld id="{CDCC5752-8752-2F44-83F0-C76C7E3E8576}" type="slidenum">
              <a:rPr lang="en-US" smtClean="0"/>
              <a:t>‹#›</a:t>
            </a:fld>
            <a:endParaRPr lang="en-US"/>
          </a:p>
        </p:txBody>
      </p:sp>
    </p:spTree>
    <p:extLst>
      <p:ext uri="{BB962C8B-B14F-4D97-AF65-F5344CB8AC3E}">
        <p14:creationId xmlns:p14="http://schemas.microsoft.com/office/powerpoint/2010/main" val="4024983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8E5E-745C-407D-B425-C78EBF08DF96}"/>
              </a:ext>
            </a:extLst>
          </p:cNvPr>
          <p:cNvSpPr>
            <a:spLocks noGrp="1"/>
          </p:cNvSpPr>
          <p:nvPr>
            <p:ph type="ctrTitle"/>
          </p:nvPr>
        </p:nvSpPr>
        <p:spPr>
          <a:xfrm>
            <a:off x="571501" y="822960"/>
            <a:ext cx="6057899" cy="5015169"/>
          </a:xfrm>
        </p:spPr>
        <p:txBody>
          <a:bodyPr anchor="t">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D07A4D5-56F4-4287-B174-56C55B18FD68}"/>
              </a:ext>
            </a:extLst>
          </p:cNvPr>
          <p:cNvSpPr>
            <a:spLocks noGrp="1"/>
          </p:cNvSpPr>
          <p:nvPr>
            <p:ph type="subTitle" idx="1"/>
          </p:nvPr>
        </p:nvSpPr>
        <p:spPr>
          <a:xfrm>
            <a:off x="8109113" y="3003642"/>
            <a:ext cx="3522199" cy="2900274"/>
          </a:xfrm>
        </p:spPr>
        <p:txBody>
          <a:bodyPr anchor="b">
            <a:normAutofit/>
          </a:bodyPr>
          <a:lstStyle>
            <a:lvl1pPr marL="0" indent="0" algn="l">
              <a:lnSpc>
                <a:spcPct val="130000"/>
              </a:lnSpc>
              <a:buNone/>
              <a:defRPr sz="1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AEB9C19-FEE0-4852-B181-14A0DD77F40D}"/>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5" name="Footer Placeholder 4">
            <a:extLst>
              <a:ext uri="{FF2B5EF4-FFF2-40B4-BE49-F238E27FC236}">
                <a16:creationId xmlns:a16="http://schemas.microsoft.com/office/drawing/2014/main" id="{11127DDF-01B7-463C-82BC-BBF429618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2056A-C3EE-4809-B1F3-1CEEEA266F7B}"/>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9" name="Straight Connector 8">
            <a:extLst>
              <a:ext uri="{FF2B5EF4-FFF2-40B4-BE49-F238E27FC236}">
                <a16:creationId xmlns:a16="http://schemas.microsoft.com/office/drawing/2014/main" id="{A240FCEE-B6E2-46D0-9BB0-F45F79545E9D}"/>
              </a:ext>
            </a:extLst>
          </p:cNvPr>
          <p:cNvCxnSpPr>
            <a:cxnSpLocks/>
          </p:cNvCxnSpPr>
          <p:nvPr/>
        </p:nvCxnSpPr>
        <p:spPr>
          <a:xfrm flipH="1">
            <a:off x="571501"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D2FB83-3783-4477-80B5-DA5BF10BAF57}"/>
              </a:ext>
            </a:extLst>
          </p:cNvPr>
          <p:cNvCxnSpPr>
            <a:cxnSpLocks/>
          </p:cNvCxnSpPr>
          <p:nvPr/>
        </p:nvCxnSpPr>
        <p:spPr>
          <a:xfrm>
            <a:off x="7742482"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3EA203-71D5-49C0-9626-FFA8E46787B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9280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B2ED8-7F53-4C03-A740-493E5079849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11087-99A9-4100-B5F7-520880DE322E}"/>
              </a:ext>
            </a:extLst>
          </p:cNvPr>
          <p:cNvSpPr>
            <a:spLocks noGrp="1"/>
          </p:cNvSpPr>
          <p:nvPr>
            <p:ph idx="1"/>
          </p:nvPr>
        </p:nvSpPr>
        <p:spPr>
          <a:xfrm>
            <a:off x="571499" y="2075688"/>
            <a:ext cx="11059811" cy="3910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7B4B20-1A65-4A26-B11E-6095083A1645}"/>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5" name="Footer Placeholder 4">
            <a:extLst>
              <a:ext uri="{FF2B5EF4-FFF2-40B4-BE49-F238E27FC236}">
                <a16:creationId xmlns:a16="http://schemas.microsoft.com/office/drawing/2014/main" id="{FB0D52D3-E985-4FEB-89B9-57C754711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EA751A-C72D-47C1-A7A6-E8510A40CE9A}"/>
              </a:ext>
            </a:extLst>
          </p:cNvPr>
          <p:cNvSpPr>
            <a:spLocks noGrp="1"/>
          </p:cNvSpPr>
          <p:nvPr>
            <p:ph type="sldNum" sz="quarter" idx="12"/>
          </p:nvPr>
        </p:nvSpPr>
        <p:spPr/>
        <p:txBody>
          <a:bodyPr/>
          <a:lstStyle/>
          <a:p>
            <a:fld id="{5EEB83C2-341F-4C28-A243-1C56DDDA54D3}" type="slidenum">
              <a:rPr lang="en-US" smtClean="0"/>
              <a:t>‹#›</a:t>
            </a:fld>
            <a:endParaRPr lang="en-US"/>
          </a:p>
        </p:txBody>
      </p:sp>
    </p:spTree>
    <p:extLst>
      <p:ext uri="{BB962C8B-B14F-4D97-AF65-F5344CB8AC3E}">
        <p14:creationId xmlns:p14="http://schemas.microsoft.com/office/powerpoint/2010/main" val="777660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1F78-07BF-45A9-92D4-E4E0A1E88D7A}"/>
              </a:ext>
            </a:extLst>
          </p:cNvPr>
          <p:cNvSpPr>
            <a:spLocks noGrp="1"/>
          </p:cNvSpPr>
          <p:nvPr>
            <p:ph type="title"/>
          </p:nvPr>
        </p:nvSpPr>
        <p:spPr>
          <a:xfrm>
            <a:off x="571500" y="914255"/>
            <a:ext cx="6867115" cy="5009471"/>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CC2A83-A380-4828-BC68-C065C8BC5AD5}"/>
              </a:ext>
            </a:extLst>
          </p:cNvPr>
          <p:cNvSpPr>
            <a:spLocks noGrp="1"/>
          </p:cNvSpPr>
          <p:nvPr>
            <p:ph type="body" idx="1"/>
          </p:nvPr>
        </p:nvSpPr>
        <p:spPr>
          <a:xfrm>
            <a:off x="9239817" y="914399"/>
            <a:ext cx="2370268" cy="2670273"/>
          </a:xfrm>
        </p:spPr>
        <p:txBody>
          <a:bodyPr anchor="t">
            <a:normAutofit/>
          </a:bodyPr>
          <a:lstStyle>
            <a:lvl1pPr marL="0" indent="0">
              <a:lnSpc>
                <a:spcPct val="130000"/>
              </a:lnSpc>
              <a:buNone/>
              <a:defRPr sz="14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92B2F-8804-4195-A779-F5C67C25CBBE}"/>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5" name="Footer Placeholder 4">
            <a:extLst>
              <a:ext uri="{FF2B5EF4-FFF2-40B4-BE49-F238E27FC236}">
                <a16:creationId xmlns:a16="http://schemas.microsoft.com/office/drawing/2014/main" id="{25099C26-4411-4833-A917-A45E62D56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8C7C7-F862-434D-A87A-DECE9FD2E1E9}"/>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A40BAA4B-C4C0-40C1-8DC8-B4E2F8A68E12}"/>
              </a:ext>
            </a:extLst>
          </p:cNvPr>
          <p:cNvCxnSpPr>
            <a:cxnSpLocks/>
          </p:cNvCxnSpPr>
          <p:nvPr/>
        </p:nvCxnSpPr>
        <p:spPr>
          <a:xfrm>
            <a:off x="8872625"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0A2259-2540-4B32-A999-2B46A6790E3D}"/>
              </a:ext>
            </a:extLst>
          </p:cNvPr>
          <p:cNvCxnSpPr>
            <a:cxnSpLocks/>
          </p:cNvCxnSpPr>
          <p:nvPr/>
        </p:nvCxnSpPr>
        <p:spPr>
          <a:xfrm flipH="1">
            <a:off x="566094"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EFB0ED-3F76-4403-AD0B-E738DD9D8CB6}"/>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3045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BD5F-CF53-4DD5-B8C5-27BBA2BB8860}"/>
              </a:ext>
            </a:extLst>
          </p:cNvPr>
          <p:cNvSpPr>
            <a:spLocks noGrp="1"/>
          </p:cNvSpPr>
          <p:nvPr>
            <p:ph type="title"/>
          </p:nvPr>
        </p:nvSpPr>
        <p:spPr>
          <a:xfrm>
            <a:off x="571500" y="709684"/>
            <a:ext cx="11049000" cy="1057160"/>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76C2E1-5D5E-409F-BEE8-F48CE86F55C9}"/>
              </a:ext>
            </a:extLst>
          </p:cNvPr>
          <p:cNvSpPr>
            <a:spLocks noGrp="1"/>
          </p:cNvSpPr>
          <p:nvPr>
            <p:ph sz="half" idx="1"/>
          </p:nvPr>
        </p:nvSpPr>
        <p:spPr>
          <a:xfrm>
            <a:off x="579447"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FBBF823-1BFB-4CF0-BAF4-D660C8F1AFC0}"/>
              </a:ext>
            </a:extLst>
          </p:cNvPr>
          <p:cNvSpPr>
            <a:spLocks noGrp="1"/>
          </p:cNvSpPr>
          <p:nvPr>
            <p:ph sz="half" idx="2"/>
          </p:nvPr>
        </p:nvSpPr>
        <p:spPr>
          <a:xfrm>
            <a:off x="6447082"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6FF816E-EE02-44A4-8B81-B324ECFD74DF}"/>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6" name="Footer Placeholder 5">
            <a:extLst>
              <a:ext uri="{FF2B5EF4-FFF2-40B4-BE49-F238E27FC236}">
                <a16:creationId xmlns:a16="http://schemas.microsoft.com/office/drawing/2014/main" id="{F134D9E4-A693-44D2-A3E8-E3AABC90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F669F-4B8E-415D-A9BF-AD451F452C6B}"/>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11" name="Straight Connector 10">
            <a:extLst>
              <a:ext uri="{FF2B5EF4-FFF2-40B4-BE49-F238E27FC236}">
                <a16:creationId xmlns:a16="http://schemas.microsoft.com/office/drawing/2014/main" id="{720AF959-FCDC-4B92-9324-06A06C0D56F2}"/>
              </a:ext>
            </a:extLst>
          </p:cNvPr>
          <p:cNvCxnSpPr>
            <a:cxnSpLocks/>
          </p:cNvCxnSpPr>
          <p:nvPr/>
        </p:nvCxnSpPr>
        <p:spPr>
          <a:xfrm flipV="1">
            <a:off x="6101405" y="1883336"/>
            <a:ext cx="0" cy="4399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457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85E5-82C4-4BAE-B2B0-A078ABD6C69C}"/>
              </a:ext>
            </a:extLst>
          </p:cNvPr>
          <p:cNvSpPr>
            <a:spLocks noGrp="1"/>
          </p:cNvSpPr>
          <p:nvPr>
            <p:ph type="title"/>
          </p:nvPr>
        </p:nvSpPr>
        <p:spPr>
          <a:xfrm>
            <a:off x="583469" y="699118"/>
            <a:ext cx="11025062" cy="106360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12D15C7-F445-40F7-88F6-FD6526269CD7}"/>
              </a:ext>
            </a:extLst>
          </p:cNvPr>
          <p:cNvSpPr>
            <a:spLocks noGrp="1"/>
          </p:cNvSpPr>
          <p:nvPr>
            <p:ph type="body" idx="1"/>
          </p:nvPr>
        </p:nvSpPr>
        <p:spPr>
          <a:xfrm>
            <a:off x="583468" y="2022883"/>
            <a:ext cx="5230469" cy="564079"/>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652C35-AA8E-4154-8A78-7DE9590E1F38}"/>
              </a:ext>
            </a:extLst>
          </p:cNvPr>
          <p:cNvSpPr>
            <a:spLocks noGrp="1"/>
          </p:cNvSpPr>
          <p:nvPr>
            <p:ph sz="half" idx="2"/>
          </p:nvPr>
        </p:nvSpPr>
        <p:spPr>
          <a:xfrm>
            <a:off x="583469" y="2866031"/>
            <a:ext cx="5157787"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557EAC6-567C-4A4A-BB10-57EC14B97DDF}"/>
              </a:ext>
            </a:extLst>
          </p:cNvPr>
          <p:cNvSpPr>
            <a:spLocks noGrp="1"/>
          </p:cNvSpPr>
          <p:nvPr>
            <p:ph type="body" sz="quarter" idx="3"/>
          </p:nvPr>
        </p:nvSpPr>
        <p:spPr>
          <a:xfrm>
            <a:off x="6441470" y="2022883"/>
            <a:ext cx="5183188" cy="564080"/>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9A083F-AD60-4437-B32A-44035D78AF63}"/>
              </a:ext>
            </a:extLst>
          </p:cNvPr>
          <p:cNvSpPr>
            <a:spLocks noGrp="1"/>
          </p:cNvSpPr>
          <p:nvPr>
            <p:ph sz="quarter" idx="4"/>
          </p:nvPr>
        </p:nvSpPr>
        <p:spPr>
          <a:xfrm>
            <a:off x="6441470" y="2866031"/>
            <a:ext cx="5183188"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BF86F-3266-4551-B680-06F401FFE665}"/>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8" name="Footer Placeholder 7">
            <a:extLst>
              <a:ext uri="{FF2B5EF4-FFF2-40B4-BE49-F238E27FC236}">
                <a16:creationId xmlns:a16="http://schemas.microsoft.com/office/drawing/2014/main" id="{755B38FE-80F9-4582-B2E1-B067C288DE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BEF32-F637-47A1-9ED3-AFC4F79F3739}"/>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11" name="Straight Connector 10">
            <a:extLst>
              <a:ext uri="{FF2B5EF4-FFF2-40B4-BE49-F238E27FC236}">
                <a16:creationId xmlns:a16="http://schemas.microsoft.com/office/drawing/2014/main" id="{E0C508D4-7C99-4B8D-BCDE-F0001BD345D9}"/>
              </a:ext>
            </a:extLst>
          </p:cNvPr>
          <p:cNvCxnSpPr>
            <a:cxnSpLocks/>
          </p:cNvCxnSpPr>
          <p:nvPr/>
        </p:nvCxnSpPr>
        <p:spPr>
          <a:xfrm flipV="1">
            <a:off x="6101405" y="1883336"/>
            <a:ext cx="0" cy="4399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9BF61B-7951-48F4-982B-9401A483FFBF}"/>
              </a:ext>
            </a:extLst>
          </p:cNvPr>
          <p:cNvCxnSpPr>
            <a:cxnSpLocks/>
          </p:cNvCxnSpPr>
          <p:nvPr/>
        </p:nvCxnSpPr>
        <p:spPr>
          <a:xfrm flipH="1">
            <a:off x="577485" y="273859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529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94CB-6BE5-4B9E-B0A6-54F83B201A64}"/>
              </a:ext>
            </a:extLst>
          </p:cNvPr>
          <p:cNvSpPr>
            <a:spLocks noGrp="1"/>
          </p:cNvSpPr>
          <p:nvPr>
            <p:ph type="title"/>
          </p:nvPr>
        </p:nvSpPr>
        <p:spPr>
          <a:xfrm>
            <a:off x="571500" y="717452"/>
            <a:ext cx="11049000" cy="116183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5E8643C-1A5D-4F23-B0D7-5B46F5E456B4}"/>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4" name="Footer Placeholder 3">
            <a:extLst>
              <a:ext uri="{FF2B5EF4-FFF2-40B4-BE49-F238E27FC236}">
                <a16:creationId xmlns:a16="http://schemas.microsoft.com/office/drawing/2014/main" id="{0C1A3394-78CC-43B0-9762-5E826F8BB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347F0A-1980-4E13-AB22-AE3B8AA44058}"/>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4E9D858B-8A9C-4235-B151-81C99A3D20D2}"/>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6C7798B-3ECB-4076-8955-A82116BB0D2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8581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61D85-3E72-406F-AB26-B4ED94918442}"/>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3" name="Footer Placeholder 2">
            <a:extLst>
              <a:ext uri="{FF2B5EF4-FFF2-40B4-BE49-F238E27FC236}">
                <a16:creationId xmlns:a16="http://schemas.microsoft.com/office/drawing/2014/main" id="{499C831E-4321-467E-9090-C89C48CF2F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A9556-B3D8-4403-835F-11AE2D4098E9}"/>
              </a:ext>
            </a:extLst>
          </p:cNvPr>
          <p:cNvSpPr>
            <a:spLocks noGrp="1"/>
          </p:cNvSpPr>
          <p:nvPr>
            <p:ph type="sldNum" sz="quarter" idx="12"/>
          </p:nvPr>
        </p:nvSpPr>
        <p:spPr/>
        <p:txBody>
          <a:bodyPr/>
          <a:lstStyle/>
          <a:p>
            <a:fld id="{5EEB83C2-341F-4C28-A243-1C56DDDA54D3}" type="slidenum">
              <a:rPr lang="en-US" smtClean="0"/>
              <a:t>‹#›</a:t>
            </a:fld>
            <a:endParaRPr lang="en-US"/>
          </a:p>
        </p:txBody>
      </p:sp>
    </p:spTree>
    <p:extLst>
      <p:ext uri="{BB962C8B-B14F-4D97-AF65-F5344CB8AC3E}">
        <p14:creationId xmlns:p14="http://schemas.microsoft.com/office/powerpoint/2010/main" val="58339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AA48-D521-423D-B185-6490EF57B935}"/>
              </a:ext>
            </a:extLst>
          </p:cNvPr>
          <p:cNvSpPr>
            <a:spLocks noGrp="1"/>
          </p:cNvSpPr>
          <p:nvPr>
            <p:ph type="title"/>
          </p:nvPr>
        </p:nvSpPr>
        <p:spPr>
          <a:xfrm>
            <a:off x="572201" y="810344"/>
            <a:ext cx="3478084" cy="1408062"/>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B64E6DD-DDD2-4ED6-B8A9-A8B6D7656549}"/>
              </a:ext>
            </a:extLst>
          </p:cNvPr>
          <p:cNvSpPr>
            <a:spLocks noGrp="1"/>
          </p:cNvSpPr>
          <p:nvPr>
            <p:ph idx="1"/>
          </p:nvPr>
        </p:nvSpPr>
        <p:spPr>
          <a:xfrm>
            <a:off x="4919809" y="931232"/>
            <a:ext cx="6700679" cy="50793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3F08F5E-AD33-4ACF-84C9-78B0FF6BE3AC}"/>
              </a:ext>
            </a:extLst>
          </p:cNvPr>
          <p:cNvSpPr>
            <a:spLocks noGrp="1"/>
          </p:cNvSpPr>
          <p:nvPr>
            <p:ph type="body" sz="half" idx="2"/>
          </p:nvPr>
        </p:nvSpPr>
        <p:spPr>
          <a:xfrm>
            <a:off x="571500" y="2578608"/>
            <a:ext cx="3478783" cy="34172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D7604E-7DD4-4497-B325-74F899E8ACC6}"/>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6" name="Footer Placeholder 5">
            <a:extLst>
              <a:ext uri="{FF2B5EF4-FFF2-40B4-BE49-F238E27FC236}">
                <a16:creationId xmlns:a16="http://schemas.microsoft.com/office/drawing/2014/main" id="{3F02BEED-A8F6-4256-9539-4434694AA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EA1AA6-EE0B-48FD-A7DE-6CEE6A8C7DEB}"/>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8" name="Straight Connector 7">
            <a:extLst>
              <a:ext uri="{FF2B5EF4-FFF2-40B4-BE49-F238E27FC236}">
                <a16:creationId xmlns:a16="http://schemas.microsoft.com/office/drawing/2014/main" id="{B3F35B32-9A23-4805-94A6-96826D202139}"/>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2BA7DA-3944-40D4-91CD-40CA24DBB79B}"/>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EA0B78-39E7-4039-B8BE-4F425688C6DF}"/>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68B99C-0744-42EE-9713-AB0CEC3F5D8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852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2732-5D39-4B30-A499-D51BABC882EF}"/>
              </a:ext>
            </a:extLst>
          </p:cNvPr>
          <p:cNvSpPr>
            <a:spLocks noGrp="1"/>
          </p:cNvSpPr>
          <p:nvPr>
            <p:ph type="title"/>
          </p:nvPr>
        </p:nvSpPr>
        <p:spPr>
          <a:xfrm>
            <a:off x="571499" y="802204"/>
            <a:ext cx="3478787" cy="1408062"/>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23AF5AEC-77BC-4A52-8A56-C6479CA6A29D}"/>
              </a:ext>
            </a:extLst>
          </p:cNvPr>
          <p:cNvSpPr>
            <a:spLocks noGrp="1"/>
          </p:cNvSpPr>
          <p:nvPr>
            <p:ph type="pic" idx="1"/>
          </p:nvPr>
        </p:nvSpPr>
        <p:spPr>
          <a:xfrm>
            <a:off x="4723467" y="847384"/>
            <a:ext cx="6907844" cy="52168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60A9240-8762-4C7D-AF22-A844CB2EC871}"/>
              </a:ext>
            </a:extLst>
          </p:cNvPr>
          <p:cNvSpPr>
            <a:spLocks noGrp="1"/>
          </p:cNvSpPr>
          <p:nvPr>
            <p:ph type="body" sz="half" idx="2"/>
          </p:nvPr>
        </p:nvSpPr>
        <p:spPr>
          <a:xfrm>
            <a:off x="571498" y="2574906"/>
            <a:ext cx="3478787" cy="34357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95685-E45D-4E74-8B78-D3B8E85C434D}"/>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6" name="Footer Placeholder 5">
            <a:extLst>
              <a:ext uri="{FF2B5EF4-FFF2-40B4-BE49-F238E27FC236}">
                <a16:creationId xmlns:a16="http://schemas.microsoft.com/office/drawing/2014/main" id="{321FCBA3-0FF5-47C2-901A-645F6185D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30381-5320-46AD-A0B9-7C04B3E5A202}"/>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8" name="Straight Connector 7">
            <a:extLst>
              <a:ext uri="{FF2B5EF4-FFF2-40B4-BE49-F238E27FC236}">
                <a16:creationId xmlns:a16="http://schemas.microsoft.com/office/drawing/2014/main" id="{5357A432-D933-402A-8657-216EE20450EE}"/>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B1E0F3-D71B-436F-A10B-B6EA7125F684}"/>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EE64F5-2B48-4A2E-BA5E-1D37F1A7C9A3}"/>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9BF9AA-A2C8-4233-B597-EB11C6D6A0E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774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9A0A-70FC-426A-8B3B-60FAF9806EB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EF47EC6-9753-4ABC-BB66-64CCC8BA0808}"/>
              </a:ext>
            </a:extLst>
          </p:cNvPr>
          <p:cNvSpPr>
            <a:spLocks noGrp="1"/>
          </p:cNvSpPr>
          <p:nvPr>
            <p:ph type="body" orient="vert" idx="1"/>
          </p:nvPr>
        </p:nvSpPr>
        <p:spPr>
          <a:xfrm>
            <a:off x="571499" y="2036363"/>
            <a:ext cx="11059811" cy="38707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8884D9F-DC99-4B4C-98CF-178BBBB76646}"/>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5" name="Footer Placeholder 4">
            <a:extLst>
              <a:ext uri="{FF2B5EF4-FFF2-40B4-BE49-F238E27FC236}">
                <a16:creationId xmlns:a16="http://schemas.microsoft.com/office/drawing/2014/main" id="{1A7A6840-AC0B-4260-8368-08E0A22D2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5DAB8-EC07-4CCF-96EA-5D8ACDAE6E48}"/>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0438F1AC-9961-4786-A189-20863DD97F68}"/>
              </a:ext>
            </a:extLst>
          </p:cNvPr>
          <p:cNvCxnSpPr>
            <a:cxnSpLocks/>
          </p:cNvCxnSpPr>
          <p:nvPr/>
        </p:nvCxnSpPr>
        <p:spPr>
          <a:xfrm flipH="1">
            <a:off x="571500" y="1780979"/>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495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5F678-EC03-4845-A51B-C90FA6A15491}"/>
              </a:ext>
            </a:extLst>
          </p:cNvPr>
          <p:cNvSpPr>
            <a:spLocks noGrp="1"/>
          </p:cNvSpPr>
          <p:nvPr>
            <p:ph type="title" orient="vert"/>
          </p:nvPr>
        </p:nvSpPr>
        <p:spPr>
          <a:xfrm>
            <a:off x="9177953" y="797251"/>
            <a:ext cx="2483929" cy="528378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4A8B4D-A39F-4528-975A-9C84BEE778DF}"/>
              </a:ext>
            </a:extLst>
          </p:cNvPr>
          <p:cNvSpPr>
            <a:spLocks noGrp="1"/>
          </p:cNvSpPr>
          <p:nvPr>
            <p:ph type="body" orient="vert" idx="1"/>
          </p:nvPr>
        </p:nvSpPr>
        <p:spPr>
          <a:xfrm>
            <a:off x="566094" y="797251"/>
            <a:ext cx="8101072" cy="52837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5E4A23-6984-4AD1-A51D-600EDC263543}"/>
              </a:ext>
            </a:extLst>
          </p:cNvPr>
          <p:cNvSpPr>
            <a:spLocks noGrp="1"/>
          </p:cNvSpPr>
          <p:nvPr>
            <p:ph type="dt" sz="half" idx="10"/>
          </p:nvPr>
        </p:nvSpPr>
        <p:spPr/>
        <p:txBody>
          <a:bodyPr/>
          <a:lstStyle/>
          <a:p>
            <a:fld id="{1C8322F6-1C60-46CF-968C-BC20E470F443}" type="datetimeFigureOut">
              <a:rPr lang="en-US" smtClean="0"/>
              <a:t>6/6/25</a:t>
            </a:fld>
            <a:endParaRPr lang="en-US"/>
          </a:p>
        </p:txBody>
      </p:sp>
      <p:sp>
        <p:nvSpPr>
          <p:cNvPr id="5" name="Footer Placeholder 4">
            <a:extLst>
              <a:ext uri="{FF2B5EF4-FFF2-40B4-BE49-F238E27FC236}">
                <a16:creationId xmlns:a16="http://schemas.microsoft.com/office/drawing/2014/main" id="{A9273E28-C341-49CC-BAAB-0C0D198212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6D54A-8E86-4026-8DD0-5B0979BB8C78}"/>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1CB05DA4-DF32-4D7A-9E4D-36309C90C5BB}"/>
              </a:ext>
            </a:extLst>
          </p:cNvPr>
          <p:cNvCxnSpPr>
            <a:cxnSpLocks/>
          </p:cNvCxnSpPr>
          <p:nvPr/>
        </p:nvCxnSpPr>
        <p:spPr>
          <a:xfrm flipH="1">
            <a:off x="566094" y="57711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7CC7262-4997-41E4-976D-BA82E148280F}"/>
              </a:ext>
            </a:extLst>
          </p:cNvPr>
          <p:cNvCxnSpPr>
            <a:cxnSpLocks/>
          </p:cNvCxnSpPr>
          <p:nvPr/>
        </p:nvCxnSpPr>
        <p:spPr>
          <a:xfrm flipV="1">
            <a:off x="8875226" y="571500"/>
            <a:ext cx="0" cy="5711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5063B5-E478-4C41-AD40-49A39AE07429}"/>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540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B7F5-6CE4-7352-0125-E44AF1650D3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74AE8C3-FCFC-589E-CB4D-72D231FD61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BE7C951-864A-AF5B-F415-3B3F6DB35A76}"/>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5" name="Footer Placeholder 4">
            <a:extLst>
              <a:ext uri="{FF2B5EF4-FFF2-40B4-BE49-F238E27FC236}">
                <a16:creationId xmlns:a16="http://schemas.microsoft.com/office/drawing/2014/main" id="{4906526E-44F7-30C7-1DD7-94FBBE73FE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9D2D01-D8BD-A870-BAF3-14AB4CD1448A}"/>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2832988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4727-E9DE-4906-4A58-A873B7377DB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5A4742E-64A2-95D9-5EC8-0CDD958C729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E31A62-121D-20B4-8C6A-21F70027F8D1}"/>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5" name="Footer Placeholder 4">
            <a:extLst>
              <a:ext uri="{FF2B5EF4-FFF2-40B4-BE49-F238E27FC236}">
                <a16:creationId xmlns:a16="http://schemas.microsoft.com/office/drawing/2014/main" id="{AC6A7A61-E40A-E99B-8D23-2D3D6C4D88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DE359-5905-71A2-8150-CDFFD4909BD6}"/>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8932356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957D-A18E-ECD5-52B9-1051DC5A3ED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5575248-372B-7878-BC13-A0850A2BDE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457ECC6-DD1B-8CBA-1E21-7DCCD2C817ED}"/>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5" name="Footer Placeholder 4">
            <a:extLst>
              <a:ext uri="{FF2B5EF4-FFF2-40B4-BE49-F238E27FC236}">
                <a16:creationId xmlns:a16="http://schemas.microsoft.com/office/drawing/2014/main" id="{FA087B2F-CD00-EA2F-3B96-A40FE37446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2C0E96-2C91-259F-A365-66202909FC64}"/>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687865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47FB-30F2-A8B7-72F9-D63B3FAB770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0BB2EEA-187B-5B6A-0BAD-72E85D9100E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6708BF1-24F8-E6F6-4835-B7AED242E5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DE15B2E-B31A-A25D-AA87-EF36F73BCFF3}"/>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6" name="Footer Placeholder 5">
            <a:extLst>
              <a:ext uri="{FF2B5EF4-FFF2-40B4-BE49-F238E27FC236}">
                <a16:creationId xmlns:a16="http://schemas.microsoft.com/office/drawing/2014/main" id="{D212F465-7A56-E744-3B93-EAB6E86469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809AB7-6F5B-5609-3761-CE9D4136E017}"/>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795303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24B3-04EE-2890-D249-2E35D123CB0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D229204-6231-051F-2F06-DE7CF8B2FD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17DAB20-1DA1-9594-77D6-224C96EB606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0550669-667F-264C-5DBF-98ECC1EFE7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10412E-B653-E7B7-4DB5-20EA707B393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B8B74C7-863C-C5C9-3B50-1773E6F6E6E4}"/>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8" name="Footer Placeholder 7">
            <a:extLst>
              <a:ext uri="{FF2B5EF4-FFF2-40B4-BE49-F238E27FC236}">
                <a16:creationId xmlns:a16="http://schemas.microsoft.com/office/drawing/2014/main" id="{D1F7EDAA-AC3D-4CFA-5D5F-E40BA30F47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618C0F-EA6E-7ED9-3FC8-8394DE4680A0}"/>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3498761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926DE-6B4D-6268-2CB4-CE79C39B162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4B69257-B2EA-A35F-31E5-00572EF5BFBF}"/>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4" name="Footer Placeholder 3">
            <a:extLst>
              <a:ext uri="{FF2B5EF4-FFF2-40B4-BE49-F238E27FC236}">
                <a16:creationId xmlns:a16="http://schemas.microsoft.com/office/drawing/2014/main" id="{ABCA0F8D-987F-75A4-D275-89A06BD87A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450673-2E17-B345-06F4-9C1E98F219C0}"/>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1040688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EC236-4B54-F5F2-6813-8DE811B04087}"/>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3" name="Footer Placeholder 2">
            <a:extLst>
              <a:ext uri="{FF2B5EF4-FFF2-40B4-BE49-F238E27FC236}">
                <a16:creationId xmlns:a16="http://schemas.microsoft.com/office/drawing/2014/main" id="{9449A1D4-8D3A-2B57-1E8A-45671C3FA1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ADA851-7B37-4691-5CB4-6DC091511283}"/>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42466207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EF059-667B-E5FC-3FE1-C2A7514AE7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F128CF7-BF2A-93EF-03B3-E0C0B3AFD6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5A47162-97A5-FB28-7929-EB9B732AA5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0611C9-79C7-5F3F-B922-572802B5D6FF}"/>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6" name="Footer Placeholder 5">
            <a:extLst>
              <a:ext uri="{FF2B5EF4-FFF2-40B4-BE49-F238E27FC236}">
                <a16:creationId xmlns:a16="http://schemas.microsoft.com/office/drawing/2014/main" id="{942209E4-56A2-4383-9549-8B6A508D02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42E81A-3BFE-5BE4-F0DC-CF9C124C8EFE}"/>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24649194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24200-139F-352D-1BCA-E151FC7B152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8FF20FF-468D-D612-3517-AE1891B36E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0A2FB4-3FD3-9C5F-A1C1-E03FEF0B38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1A5A13-5A94-95BA-9BBB-A42666CB0AD9}"/>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6" name="Footer Placeholder 5">
            <a:extLst>
              <a:ext uri="{FF2B5EF4-FFF2-40B4-BE49-F238E27FC236}">
                <a16:creationId xmlns:a16="http://schemas.microsoft.com/office/drawing/2014/main" id="{C71DF73B-DC36-E702-D455-12A4175A6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A1A499-053C-5FBD-905D-788539FB8821}"/>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22603881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88440-A191-AC2E-2EFC-6C19135E67F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B06F796-5C02-A952-6776-FE9E2522925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1588997-7BCF-F13E-3D06-C019AAD3E1F7}"/>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5" name="Footer Placeholder 4">
            <a:extLst>
              <a:ext uri="{FF2B5EF4-FFF2-40B4-BE49-F238E27FC236}">
                <a16:creationId xmlns:a16="http://schemas.microsoft.com/office/drawing/2014/main" id="{12ADDCB7-8861-0A00-822F-466F2DEEE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DF595A-AA7D-7E59-8D9D-1B8B1402E647}"/>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20252864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68C004-78BD-3066-AB91-614F8596913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B90323-34D2-B00F-9D8C-71984C1B86F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70FD4BB-1449-0140-BC9E-CF69D660E4B4}"/>
              </a:ext>
            </a:extLst>
          </p:cNvPr>
          <p:cNvSpPr>
            <a:spLocks noGrp="1"/>
          </p:cNvSpPr>
          <p:nvPr>
            <p:ph type="dt" sz="half" idx="10"/>
          </p:nvPr>
        </p:nvSpPr>
        <p:spPr/>
        <p:txBody>
          <a:bodyPr/>
          <a:lstStyle/>
          <a:p>
            <a:fld id="{47D34758-F802-0149-96BA-873E205D01B5}" type="datetimeFigureOut">
              <a:rPr lang="en-US" smtClean="0"/>
              <a:t>6/6/25</a:t>
            </a:fld>
            <a:endParaRPr lang="en-US"/>
          </a:p>
        </p:txBody>
      </p:sp>
      <p:sp>
        <p:nvSpPr>
          <p:cNvPr id="5" name="Footer Placeholder 4">
            <a:extLst>
              <a:ext uri="{FF2B5EF4-FFF2-40B4-BE49-F238E27FC236}">
                <a16:creationId xmlns:a16="http://schemas.microsoft.com/office/drawing/2014/main" id="{973654F4-29CB-B675-D2D4-A810F50AD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A3B6F-9AC3-D2B6-BCD6-828706BBDC41}"/>
              </a:ext>
            </a:extLst>
          </p:cNvPr>
          <p:cNvSpPr>
            <a:spLocks noGrp="1"/>
          </p:cNvSpPr>
          <p:nvPr>
            <p:ph type="sldNum" sz="quarter" idx="12"/>
          </p:nvPr>
        </p:nvSpPr>
        <p:spPr/>
        <p:txBody>
          <a:bodyPr/>
          <a:lstStyle/>
          <a:p>
            <a:fld id="{AF88B4C8-231C-7F47-AC12-DAF1A40DE40A}" type="slidenum">
              <a:rPr lang="en-US" smtClean="0"/>
              <a:t>‹#›</a:t>
            </a:fld>
            <a:endParaRPr lang="en-US"/>
          </a:p>
        </p:txBody>
      </p:sp>
    </p:spTree>
    <p:extLst>
      <p:ext uri="{BB962C8B-B14F-4D97-AF65-F5344CB8AC3E}">
        <p14:creationId xmlns:p14="http://schemas.microsoft.com/office/powerpoint/2010/main" val="322322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4A621A-FE22-7A80-6EA2-417F5D606F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4D2AA1C-3648-4D4F-C542-680DA18348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3765DA-E843-7F7D-3F17-9E14F4EB24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8DDB91-AABE-C946-8309-0AB19A56E2CC}" type="datetimeFigureOut">
              <a:rPr lang="en-US" smtClean="0"/>
              <a:t>6/6/25</a:t>
            </a:fld>
            <a:endParaRPr lang="en-US"/>
          </a:p>
        </p:txBody>
      </p:sp>
      <p:sp>
        <p:nvSpPr>
          <p:cNvPr id="5" name="Footer Placeholder 4">
            <a:extLst>
              <a:ext uri="{FF2B5EF4-FFF2-40B4-BE49-F238E27FC236}">
                <a16:creationId xmlns:a16="http://schemas.microsoft.com/office/drawing/2014/main" id="{23490FB6-E98C-76E0-B227-A057CC6964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ED1D36-57A7-830A-1D5C-F8FE6FA7EC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CC5752-8752-2F44-83F0-C76C7E3E8576}" type="slidenum">
              <a:rPr lang="en-US" smtClean="0"/>
              <a:t>‹#›</a:t>
            </a:fld>
            <a:endParaRPr lang="en-US"/>
          </a:p>
        </p:txBody>
      </p:sp>
    </p:spTree>
    <p:extLst>
      <p:ext uri="{BB962C8B-B14F-4D97-AF65-F5344CB8AC3E}">
        <p14:creationId xmlns:p14="http://schemas.microsoft.com/office/powerpoint/2010/main" val="566554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1467D-9ED1-4211-A71E-41C91C755C9D}"/>
              </a:ext>
            </a:extLst>
          </p:cNvPr>
          <p:cNvSpPr>
            <a:spLocks noGrp="1"/>
          </p:cNvSpPr>
          <p:nvPr>
            <p:ph type="title"/>
          </p:nvPr>
        </p:nvSpPr>
        <p:spPr>
          <a:xfrm>
            <a:off x="571500" y="689289"/>
            <a:ext cx="11049000" cy="10841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F8A6A1-C9C7-4FDF-B4DA-1E86B6A355F8}"/>
              </a:ext>
            </a:extLst>
          </p:cNvPr>
          <p:cNvSpPr>
            <a:spLocks noGrp="1"/>
          </p:cNvSpPr>
          <p:nvPr>
            <p:ph type="body" idx="1"/>
          </p:nvPr>
        </p:nvSpPr>
        <p:spPr>
          <a:xfrm>
            <a:off x="571499" y="2075688"/>
            <a:ext cx="11059811" cy="38180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AACC44A-C635-4CD0-90E9-D9503AF4CCF2}"/>
              </a:ext>
            </a:extLst>
          </p:cNvPr>
          <p:cNvSpPr>
            <a:spLocks noGrp="1"/>
          </p:cNvSpPr>
          <p:nvPr>
            <p:ph type="dt" sz="half" idx="2"/>
          </p:nvPr>
        </p:nvSpPr>
        <p:spPr>
          <a:xfrm>
            <a:off x="8036732" y="6397103"/>
            <a:ext cx="3091928" cy="365125"/>
          </a:xfrm>
          <a:prstGeom prst="rect">
            <a:avLst/>
          </a:prstGeom>
        </p:spPr>
        <p:txBody>
          <a:bodyPr vert="horz" lIns="91440" tIns="45720" rIns="91440" bIns="45720" rtlCol="0" anchor="ctr"/>
          <a:lstStyle>
            <a:lvl1pPr algn="r">
              <a:defRPr sz="800" cap="all" spc="200" baseline="0">
                <a:solidFill>
                  <a:schemeClr val="tx1"/>
                </a:solidFill>
              </a:defRPr>
            </a:lvl1pPr>
          </a:lstStyle>
          <a:p>
            <a:fld id="{1C8322F6-1C60-46CF-968C-BC20E470F443}" type="datetimeFigureOut">
              <a:rPr lang="en-US" smtClean="0"/>
              <a:t>6/6/25</a:t>
            </a:fld>
            <a:endParaRPr lang="en-US"/>
          </a:p>
        </p:txBody>
      </p:sp>
      <p:sp>
        <p:nvSpPr>
          <p:cNvPr id="5" name="Footer Placeholder 4">
            <a:extLst>
              <a:ext uri="{FF2B5EF4-FFF2-40B4-BE49-F238E27FC236}">
                <a16:creationId xmlns:a16="http://schemas.microsoft.com/office/drawing/2014/main" id="{58ABF682-1A47-492C-81E3-9DB0A50ECB1F}"/>
              </a:ext>
            </a:extLst>
          </p:cNvPr>
          <p:cNvSpPr>
            <a:spLocks noGrp="1"/>
          </p:cNvSpPr>
          <p:nvPr>
            <p:ph type="ftr" sz="quarter" idx="3"/>
          </p:nvPr>
        </p:nvSpPr>
        <p:spPr>
          <a:xfrm>
            <a:off x="475782" y="6397103"/>
            <a:ext cx="4114800" cy="365125"/>
          </a:xfrm>
          <a:prstGeom prst="rect">
            <a:avLst/>
          </a:prstGeom>
        </p:spPr>
        <p:txBody>
          <a:bodyPr vert="horz" lIns="91440" tIns="45720" rIns="91440" bIns="45720" rtlCol="0" anchor="ctr"/>
          <a:lstStyle>
            <a:lvl1pPr algn="l">
              <a:defRPr sz="800" cap="all" spc="2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CCC814B-9105-44ED-98A9-D326B2E2605C}"/>
              </a:ext>
            </a:extLst>
          </p:cNvPr>
          <p:cNvSpPr>
            <a:spLocks noGrp="1"/>
          </p:cNvSpPr>
          <p:nvPr>
            <p:ph type="sldNum" sz="quarter" idx="4"/>
          </p:nvPr>
        </p:nvSpPr>
        <p:spPr>
          <a:xfrm>
            <a:off x="11024553" y="6397103"/>
            <a:ext cx="700775" cy="365125"/>
          </a:xfrm>
          <a:prstGeom prst="rect">
            <a:avLst/>
          </a:prstGeom>
        </p:spPr>
        <p:txBody>
          <a:bodyPr vert="horz" lIns="91440" tIns="45720" rIns="91440" bIns="45720" rtlCol="0" anchor="ctr"/>
          <a:lstStyle>
            <a:lvl1pPr algn="r">
              <a:defRPr sz="800">
                <a:solidFill>
                  <a:schemeClr val="tx1"/>
                </a:solidFill>
              </a:defRPr>
            </a:lvl1pPr>
          </a:lstStyle>
          <a:p>
            <a:fld id="{5EEB83C2-341F-4C28-A243-1C56DDDA54D3}" type="slidenum">
              <a:rPr lang="en-US" smtClean="0"/>
              <a:t>‹#›</a:t>
            </a:fld>
            <a:endParaRPr lang="en-US"/>
          </a:p>
        </p:txBody>
      </p:sp>
      <p:cxnSp>
        <p:nvCxnSpPr>
          <p:cNvPr id="20" name="Straight Connector 19">
            <a:extLst>
              <a:ext uri="{FF2B5EF4-FFF2-40B4-BE49-F238E27FC236}">
                <a16:creationId xmlns:a16="http://schemas.microsoft.com/office/drawing/2014/main" id="{A6814345-41DE-42C5-8657-66C1417DF81A}"/>
              </a:ext>
            </a:extLst>
          </p:cNvPr>
          <p:cNvCxnSpPr>
            <a:cxnSpLocks/>
          </p:cNvCxnSpPr>
          <p:nvPr/>
        </p:nvCxnSpPr>
        <p:spPr>
          <a:xfrm flipH="1">
            <a:off x="566094" y="6286347"/>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68E419-3727-4F5E-8840-AF149B33B0B7}"/>
              </a:ext>
            </a:extLst>
          </p:cNvPr>
          <p:cNvCxnSpPr>
            <a:cxnSpLocks/>
          </p:cNvCxnSpPr>
          <p:nvPr/>
        </p:nvCxnSpPr>
        <p:spPr>
          <a:xfrm flipH="1">
            <a:off x="577485" y="1883336"/>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19B6EC-D7AE-452F-8D0C-D11BD3377F3E}"/>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5788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spc="-100" baseline="0">
          <a:solidFill>
            <a:schemeClr val="tx1"/>
          </a:solidFill>
          <a:latin typeface="Batang" panose="02030600000101010101" pitchFamily="18" charset="-127"/>
          <a:ea typeface="Batang" panose="02030600000101010101" pitchFamily="18" charset="-127"/>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SzPct val="8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SzPct val="80000"/>
        <a:buFont typeface="Avenir Next LT Pro Light" panose="020B03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2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5B9E6A-FECD-A8A2-1C25-5D0FD3CAA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C7811BB-9D1D-A25C-346A-095CEBB876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EACFDAA-92E5-59BD-75BB-328ADED87F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D34758-F802-0149-96BA-873E205D01B5}" type="datetimeFigureOut">
              <a:rPr lang="en-US" smtClean="0"/>
              <a:t>6/6/25</a:t>
            </a:fld>
            <a:endParaRPr lang="en-US"/>
          </a:p>
        </p:txBody>
      </p:sp>
      <p:sp>
        <p:nvSpPr>
          <p:cNvPr id="5" name="Footer Placeholder 4">
            <a:extLst>
              <a:ext uri="{FF2B5EF4-FFF2-40B4-BE49-F238E27FC236}">
                <a16:creationId xmlns:a16="http://schemas.microsoft.com/office/drawing/2014/main" id="{8CEB038B-4D11-DFFE-AFB2-05455C961E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F7FE4B-5169-14E0-3C96-C1FAFFD436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88B4C8-231C-7F47-AC12-DAF1A40DE40A}" type="slidenum">
              <a:rPr lang="en-US" smtClean="0"/>
              <a:t>‹#›</a:t>
            </a:fld>
            <a:endParaRPr lang="en-US"/>
          </a:p>
        </p:txBody>
      </p:sp>
    </p:spTree>
    <p:extLst>
      <p:ext uri="{BB962C8B-B14F-4D97-AF65-F5344CB8AC3E}">
        <p14:creationId xmlns:p14="http://schemas.microsoft.com/office/powerpoint/2010/main" val="1451662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servicesix.co.uk/"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s://www.servicesix.co.uk/"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hyperlink" Target="http://faithparent.marxhausen.net/2020/06/explaining-difficult-things-to-children.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8" Type="http://schemas.openxmlformats.org/officeDocument/2006/relationships/hyperlink" Target="https://www.kidscape.org.uk/bullying-and-trauma/" TargetMode="External"/><Relationship Id="rId3" Type="http://schemas.openxmlformats.org/officeDocument/2006/relationships/hyperlink" Target="mailto:nathalie.noret@york.ac.uk" TargetMode="External"/><Relationship Id="rId7" Type="http://schemas.openxmlformats.org/officeDocument/2006/relationships/hyperlink" Target="https://bullyingthoughtsfeelings.com/"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007/s12310-016-9184-1" TargetMode="External"/><Relationship Id="rId2" Type="http://schemas.openxmlformats.org/officeDocument/2006/relationships/hyperlink" Target="https://anti-bullyingalliance.org.uk/tools-information/all-about-bullying/prevalence-and-impact-bullying/prevalence-bullying" TargetMode="External"/><Relationship Id="rId1" Type="http://schemas.openxmlformats.org/officeDocument/2006/relationships/slideLayout" Target="../slideLayouts/slideLayout13.xml"/><Relationship Id="rId5" Type="http://schemas.openxmlformats.org/officeDocument/2006/relationships/hyperlink" Target="https://doi.org/10.1002/ab.10047" TargetMode="External"/><Relationship Id="rId4" Type="http://schemas.openxmlformats.org/officeDocument/2006/relationships/hyperlink" Target="https://doi.org/10.1016/j.jad.2016.12.0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B779-74B3-7698-CC81-D6D0BF651FAE}"/>
              </a:ext>
            </a:extLst>
          </p:cNvPr>
          <p:cNvSpPr>
            <a:spLocks noGrp="1"/>
          </p:cNvSpPr>
          <p:nvPr>
            <p:ph type="ctrTitle"/>
          </p:nvPr>
        </p:nvSpPr>
        <p:spPr>
          <a:xfrm>
            <a:off x="344125" y="1174819"/>
            <a:ext cx="5556613" cy="2858363"/>
          </a:xfrm>
          <a:noFill/>
        </p:spPr>
        <p:txBody>
          <a:bodyPr>
            <a:normAutofit/>
          </a:bodyPr>
          <a:lstStyle/>
          <a:p>
            <a:r>
              <a:rPr lang="en-US" sz="7200" dirty="0">
                <a:solidFill>
                  <a:schemeClr val="bg1"/>
                </a:solidFill>
                <a:latin typeface="Cambria" panose="02040503050406030204" pitchFamily="18" charset="0"/>
              </a:rPr>
              <a:t>The Trauma of Bullying</a:t>
            </a:r>
          </a:p>
        </p:txBody>
      </p:sp>
      <p:sp>
        <p:nvSpPr>
          <p:cNvPr id="3" name="Subtitle 2">
            <a:extLst>
              <a:ext uri="{FF2B5EF4-FFF2-40B4-BE49-F238E27FC236}">
                <a16:creationId xmlns:a16="http://schemas.microsoft.com/office/drawing/2014/main" id="{85FF2507-636A-A393-3167-12A06D85526E}"/>
              </a:ext>
            </a:extLst>
          </p:cNvPr>
          <p:cNvSpPr>
            <a:spLocks noGrp="1"/>
          </p:cNvSpPr>
          <p:nvPr>
            <p:ph type="subTitle" idx="1"/>
          </p:nvPr>
        </p:nvSpPr>
        <p:spPr>
          <a:xfrm>
            <a:off x="344126" y="4295577"/>
            <a:ext cx="5556612" cy="2015937"/>
          </a:xfrm>
          <a:noFill/>
        </p:spPr>
        <p:txBody>
          <a:bodyPr>
            <a:normAutofit fontScale="92500" lnSpcReduction="10000"/>
          </a:bodyPr>
          <a:lstStyle/>
          <a:p>
            <a:r>
              <a:rPr lang="en-US" dirty="0">
                <a:solidFill>
                  <a:schemeClr val="bg1"/>
                </a:solidFill>
                <a:latin typeface="Avenir Next" panose="020B0503020202020204" pitchFamily="34" charset="0"/>
              </a:rPr>
              <a:t>Dr Nathalie Noret, </a:t>
            </a:r>
          </a:p>
          <a:p>
            <a:r>
              <a:rPr lang="en-US" dirty="0">
                <a:solidFill>
                  <a:schemeClr val="bg1"/>
                </a:solidFill>
                <a:latin typeface="Avenir Next" panose="020B0503020202020204" pitchFamily="34" charset="0"/>
              </a:rPr>
              <a:t>Department of Education</a:t>
            </a:r>
          </a:p>
          <a:p>
            <a:r>
              <a:rPr lang="en-US" dirty="0">
                <a:solidFill>
                  <a:schemeClr val="bg1"/>
                </a:solidFill>
                <a:latin typeface="Avenir Next" panose="020B0503020202020204" pitchFamily="34" charset="0"/>
              </a:rPr>
              <a:t>University of York </a:t>
            </a:r>
          </a:p>
          <a:p>
            <a:endParaRPr lang="en-US" dirty="0">
              <a:solidFill>
                <a:schemeClr val="bg1"/>
              </a:solidFill>
              <a:latin typeface="Avenir Next" panose="020B0503020202020204" pitchFamily="34" charset="0"/>
            </a:endParaRPr>
          </a:p>
          <a:p>
            <a:r>
              <a:rPr lang="en-US" dirty="0">
                <a:solidFill>
                  <a:schemeClr val="bg1"/>
                </a:solidFill>
                <a:latin typeface="Avenir Next" panose="020B0503020202020204" pitchFamily="34" charset="0"/>
              </a:rPr>
              <a:t>World Anti-Bullying Forum, 2025</a:t>
            </a:r>
          </a:p>
          <a:p>
            <a:endParaRPr lang="en-US" dirty="0">
              <a:solidFill>
                <a:schemeClr val="bg1"/>
              </a:solidFill>
              <a:latin typeface="Avenir Next" panose="020B0503020202020204" pitchFamily="34" charset="0"/>
            </a:endParaRPr>
          </a:p>
          <a:p>
            <a:endParaRPr lang="en-US" dirty="0">
              <a:solidFill>
                <a:schemeClr val="bg1"/>
              </a:solidFill>
              <a:latin typeface="Avenir Next" panose="020B0503020202020204" pitchFamily="34" charset="0"/>
            </a:endParaRPr>
          </a:p>
        </p:txBody>
      </p:sp>
      <p:pic>
        <p:nvPicPr>
          <p:cNvPr id="5" name="Picture 4" descr="A group of kids sitting on stairs&#10;&#10;Description automatically generated">
            <a:extLst>
              <a:ext uri="{FF2B5EF4-FFF2-40B4-BE49-F238E27FC236}">
                <a16:creationId xmlns:a16="http://schemas.microsoft.com/office/drawing/2014/main" id="{F3324E2B-75E1-681D-169F-8D4C9EDF401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l="17290" t="-2" r="8113"/>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pic>
        <p:nvPicPr>
          <p:cNvPr id="7" name="Picture 4" descr="Kidscape - NSPA">
            <a:extLst>
              <a:ext uri="{FF2B5EF4-FFF2-40B4-BE49-F238E27FC236}">
                <a16:creationId xmlns:a16="http://schemas.microsoft.com/office/drawing/2014/main" id="{8DE166DE-FF5F-FC3D-F3D9-2914039D5E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662" r="7462" b="30852"/>
          <a:stretch/>
        </p:blipFill>
        <p:spPr bwMode="auto">
          <a:xfrm>
            <a:off x="344125" y="282096"/>
            <a:ext cx="2771775" cy="8927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background with a black square&#10;&#10;Description automatically generated with medium confidence">
            <a:extLst>
              <a:ext uri="{FF2B5EF4-FFF2-40B4-BE49-F238E27FC236}">
                <a16:creationId xmlns:a16="http://schemas.microsoft.com/office/drawing/2014/main" id="{0E72B270-C549-0F7F-4498-0A1CE2B823CA}"/>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colorTemperature colorTemp="4700"/>
                    </a14:imgEffect>
                  </a14:imgLayer>
                </a14:imgProps>
              </a:ext>
            </a:extLst>
          </a:blip>
          <a:stretch>
            <a:fillRect/>
          </a:stretch>
        </p:blipFill>
        <p:spPr>
          <a:xfrm>
            <a:off x="3250165" y="282095"/>
            <a:ext cx="1940702" cy="892723"/>
          </a:xfrm>
          <a:prstGeom prst="rect">
            <a:avLst/>
          </a:prstGeom>
        </p:spPr>
      </p:pic>
    </p:spTree>
    <p:extLst>
      <p:ext uri="{BB962C8B-B14F-4D97-AF65-F5344CB8AC3E}">
        <p14:creationId xmlns:p14="http://schemas.microsoft.com/office/powerpoint/2010/main" val="2662474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3DFF-A4B4-8D33-8746-FA17BB51D8A0}"/>
              </a:ext>
            </a:extLst>
          </p:cNvPr>
          <p:cNvSpPr>
            <a:spLocks noGrp="1"/>
          </p:cNvSpPr>
          <p:nvPr>
            <p:ph type="title"/>
          </p:nvPr>
        </p:nvSpPr>
        <p:spPr/>
        <p:txBody>
          <a:bodyPr/>
          <a:lstStyle/>
          <a:p>
            <a:r>
              <a:rPr lang="en-US" dirty="0"/>
              <a:t>Overview</a:t>
            </a:r>
          </a:p>
        </p:txBody>
      </p:sp>
      <p:graphicFrame>
        <p:nvGraphicFramePr>
          <p:cNvPr id="4" name="Content Placeholder 2">
            <a:extLst>
              <a:ext uri="{FF2B5EF4-FFF2-40B4-BE49-F238E27FC236}">
                <a16:creationId xmlns:a16="http://schemas.microsoft.com/office/drawing/2014/main" id="{A7F90C1B-AC94-1D27-5371-090D30D658B9}"/>
              </a:ext>
            </a:extLst>
          </p:cNvPr>
          <p:cNvGraphicFramePr>
            <a:graphicFrameLocks noGrp="1"/>
          </p:cNvGraphicFramePr>
          <p:nvPr>
            <p:ph idx="1"/>
            <p:extLst>
              <p:ext uri="{D42A27DB-BD31-4B8C-83A1-F6EECF244321}">
                <p14:modId xmlns:p14="http://schemas.microsoft.com/office/powerpoint/2010/main" val="2343707126"/>
              </p:ext>
            </p:extLst>
          </p:nvPr>
        </p:nvGraphicFramePr>
        <p:xfrm>
          <a:off x="751272" y="1967088"/>
          <a:ext cx="10758924" cy="4333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4453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25959-1EFA-654A-D353-559AACC6C82A}"/>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24FEB465-E385-507B-B310-910946261141}"/>
              </a:ext>
            </a:extLst>
          </p:cNvPr>
          <p:cNvSpPr>
            <a:spLocks noGrp="1"/>
          </p:cNvSpPr>
          <p:nvPr>
            <p:ph idx="1"/>
          </p:nvPr>
        </p:nvSpPr>
        <p:spPr>
          <a:xfrm>
            <a:off x="571499" y="2038110"/>
            <a:ext cx="7157272" cy="4213901"/>
          </a:xfrm>
        </p:spPr>
        <p:txBody>
          <a:bodyPr>
            <a:normAutofit lnSpcReduction="10000"/>
          </a:bodyPr>
          <a:lstStyle/>
          <a:p>
            <a:r>
              <a:rPr lang="en-US" sz="1800" b="1" dirty="0"/>
              <a:t>Bullying is a frequent experience for many young people in school. </a:t>
            </a:r>
          </a:p>
          <a:p>
            <a:pPr lvl="1"/>
            <a:r>
              <a:rPr lang="en-US" sz="1600" dirty="0"/>
              <a:t>In the Anti-Bullying Alliance’s recent survey (ABA, 2002) </a:t>
            </a:r>
          </a:p>
          <a:p>
            <a:pPr lvl="1"/>
            <a:r>
              <a:rPr lang="en-US" sz="1600" dirty="0"/>
              <a:t>The Good Childhood Report (2024) identified that the UK had the second highest prevalence rate of bullying in Europe (Based on HBSC, 2023).</a:t>
            </a:r>
          </a:p>
          <a:p>
            <a:r>
              <a:rPr lang="en-US" sz="1800" b="1" dirty="0"/>
              <a:t>Being bullied is associated with: </a:t>
            </a:r>
          </a:p>
          <a:p>
            <a:pPr lvl="1"/>
            <a:r>
              <a:rPr lang="en-US" sz="1600" b="1" dirty="0"/>
              <a:t>a range of poor mental health outcomes. </a:t>
            </a:r>
          </a:p>
          <a:p>
            <a:pPr lvl="1"/>
            <a:r>
              <a:rPr lang="en-US" sz="1600" b="1" dirty="0"/>
              <a:t>attendance and engagement in school. </a:t>
            </a:r>
          </a:p>
          <a:p>
            <a:r>
              <a:rPr lang="en-GB" sz="1800" b="1" i="0" dirty="0">
                <a:solidFill>
                  <a:srgbClr val="303926"/>
                </a:solidFill>
                <a:effectLst/>
                <a:ea typeface="Tamil Sangam MN" pitchFamily="2" charset="0"/>
                <a:cs typeface="Tamil Sangam MN" pitchFamily="2" charset="0"/>
              </a:rPr>
              <a:t>Evaluations of anti-bullying interventions </a:t>
            </a:r>
            <a:r>
              <a:rPr lang="en-GB" sz="1800" b="0" i="0" dirty="0">
                <a:solidFill>
                  <a:srgbClr val="303926"/>
                </a:solidFill>
                <a:effectLst/>
                <a:ea typeface="Tamil Sangam MN" pitchFamily="2" charset="0"/>
                <a:cs typeface="Tamil Sangam MN" pitchFamily="2" charset="0"/>
              </a:rPr>
              <a:t>suggest they only lead to small-moderate changes in bullying behaviour (</a:t>
            </a:r>
            <a:r>
              <a:rPr lang="en-GB" sz="1800" b="0" i="0" dirty="0" err="1">
                <a:solidFill>
                  <a:srgbClr val="303926"/>
                </a:solidFill>
                <a:effectLst/>
                <a:ea typeface="Tamil Sangam MN" pitchFamily="2" charset="0"/>
                <a:cs typeface="Tamil Sangam MN" pitchFamily="2" charset="0"/>
              </a:rPr>
              <a:t>Hensums</a:t>
            </a:r>
            <a:r>
              <a:rPr lang="en-GB" sz="1800" b="0" i="0" dirty="0">
                <a:solidFill>
                  <a:srgbClr val="303926"/>
                </a:solidFill>
                <a:effectLst/>
                <a:ea typeface="Tamil Sangam MN" pitchFamily="2" charset="0"/>
                <a:cs typeface="Tamil Sangam MN" pitchFamily="2" charset="0"/>
              </a:rPr>
              <a:t> et al., 2023)</a:t>
            </a:r>
            <a:endParaRPr lang="en-US" sz="1800" b="1" dirty="0"/>
          </a:p>
        </p:txBody>
      </p:sp>
      <p:grpSp>
        <p:nvGrpSpPr>
          <p:cNvPr id="5" name="Group 4">
            <a:extLst>
              <a:ext uri="{FF2B5EF4-FFF2-40B4-BE49-F238E27FC236}">
                <a16:creationId xmlns:a16="http://schemas.microsoft.com/office/drawing/2014/main" id="{B0C7DB5C-5468-52A8-B0E7-DA45DAACA80E}"/>
              </a:ext>
            </a:extLst>
          </p:cNvPr>
          <p:cNvGrpSpPr/>
          <p:nvPr/>
        </p:nvGrpSpPr>
        <p:grpSpPr>
          <a:xfrm>
            <a:off x="7728770" y="2021845"/>
            <a:ext cx="3891730" cy="4141220"/>
            <a:chOff x="7728770" y="2021845"/>
            <a:chExt cx="3891730" cy="4141220"/>
          </a:xfrm>
        </p:grpSpPr>
        <p:pic>
          <p:nvPicPr>
            <p:cNvPr id="6" name="Picture 5" descr="A diagram of a wheel with text&#10;&#10;Description automatically generated">
              <a:extLst>
                <a:ext uri="{FF2B5EF4-FFF2-40B4-BE49-F238E27FC236}">
                  <a16:creationId xmlns:a16="http://schemas.microsoft.com/office/drawing/2014/main" id="{1A4F0434-D4AA-5C10-94E2-86211F510485}"/>
                </a:ext>
              </a:extLst>
            </p:cNvPr>
            <p:cNvPicPr>
              <a:picLocks noChangeAspect="1"/>
            </p:cNvPicPr>
            <p:nvPr/>
          </p:nvPicPr>
          <p:blipFill>
            <a:blip r:embed="rId2"/>
            <a:stretch>
              <a:fillRect/>
            </a:stretch>
          </p:blipFill>
          <p:spPr>
            <a:xfrm>
              <a:off x="7728771" y="2900881"/>
              <a:ext cx="3891729" cy="3262184"/>
            </a:xfrm>
            <a:prstGeom prst="rect">
              <a:avLst/>
            </a:prstGeom>
            <a:noFill/>
            <a:ln>
              <a:noFill/>
            </a:ln>
          </p:spPr>
        </p:pic>
        <p:sp>
          <p:nvSpPr>
            <p:cNvPr id="4" name="TextBox 3">
              <a:extLst>
                <a:ext uri="{FF2B5EF4-FFF2-40B4-BE49-F238E27FC236}">
                  <a16:creationId xmlns:a16="http://schemas.microsoft.com/office/drawing/2014/main" id="{66D4B131-E405-5DAF-4953-E623854ACF29}"/>
                </a:ext>
              </a:extLst>
            </p:cNvPr>
            <p:cNvSpPr txBox="1"/>
            <p:nvPr/>
          </p:nvSpPr>
          <p:spPr>
            <a:xfrm>
              <a:off x="7728770" y="2021845"/>
              <a:ext cx="3891729" cy="830997"/>
            </a:xfrm>
            <a:prstGeom prst="rect">
              <a:avLst/>
            </a:prstGeom>
            <a:noFill/>
            <a:ln>
              <a:noFill/>
            </a:ln>
          </p:spPr>
          <p:txBody>
            <a:bodyPr wrap="square" rtlCol="0">
              <a:spAutoFit/>
            </a:bodyPr>
            <a:lstStyle/>
            <a:p>
              <a:r>
                <a:rPr lang="en-GB" sz="1600" b="1" i="1" dirty="0"/>
                <a:t>Figure 1</a:t>
              </a:r>
              <a:r>
                <a:rPr lang="en-GB" sz="1600" dirty="0"/>
                <a:t>: </a:t>
              </a:r>
            </a:p>
            <a:p>
              <a:r>
                <a:rPr lang="en-GB" sz="1600" dirty="0"/>
                <a:t>Mental health outcomes associated with being bullied. </a:t>
              </a:r>
            </a:p>
          </p:txBody>
        </p:sp>
      </p:grpSp>
    </p:spTree>
    <p:extLst>
      <p:ext uri="{BB962C8B-B14F-4D97-AF65-F5344CB8AC3E}">
        <p14:creationId xmlns:p14="http://schemas.microsoft.com/office/powerpoint/2010/main" val="4146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293E-EFDC-F4EB-32C5-C42F1A8EA09F}"/>
              </a:ext>
            </a:extLst>
          </p:cNvPr>
          <p:cNvSpPr>
            <a:spLocks noGrp="1"/>
          </p:cNvSpPr>
          <p:nvPr>
            <p:ph type="title"/>
          </p:nvPr>
        </p:nvSpPr>
        <p:spPr/>
        <p:txBody>
          <a:bodyPr/>
          <a:lstStyle/>
          <a:p>
            <a:r>
              <a:rPr lang="en-US" dirty="0"/>
              <a:t>Background </a:t>
            </a:r>
          </a:p>
        </p:txBody>
      </p:sp>
      <p:sp>
        <p:nvSpPr>
          <p:cNvPr id="3" name="Content Placeholder 2">
            <a:extLst>
              <a:ext uri="{FF2B5EF4-FFF2-40B4-BE49-F238E27FC236}">
                <a16:creationId xmlns:a16="http://schemas.microsoft.com/office/drawing/2014/main" id="{A8C4ADAF-0946-C9E6-A37A-E2D4FDF4A04E}"/>
              </a:ext>
            </a:extLst>
          </p:cNvPr>
          <p:cNvSpPr>
            <a:spLocks noGrp="1"/>
          </p:cNvSpPr>
          <p:nvPr>
            <p:ph idx="1"/>
          </p:nvPr>
        </p:nvSpPr>
        <p:spPr>
          <a:xfrm>
            <a:off x="571499" y="1990846"/>
            <a:ext cx="11059811" cy="4177865"/>
          </a:xfrm>
        </p:spPr>
        <p:txBody>
          <a:bodyPr>
            <a:normAutofit/>
          </a:bodyPr>
          <a:lstStyle/>
          <a:p>
            <a:pPr>
              <a:lnSpc>
                <a:spcPct val="110000"/>
              </a:lnSpc>
              <a:spcBef>
                <a:spcPts val="0"/>
              </a:spcBef>
            </a:pPr>
            <a:r>
              <a:rPr lang="en-US" b="1" dirty="0"/>
              <a:t>Is bullying traumatic?</a:t>
            </a:r>
          </a:p>
          <a:p>
            <a:pPr lvl="1">
              <a:lnSpc>
                <a:spcPct val="110000"/>
              </a:lnSpc>
              <a:spcBef>
                <a:spcPts val="0"/>
              </a:spcBef>
            </a:pPr>
            <a:r>
              <a:rPr lang="en-GB" dirty="0">
                <a:ea typeface="Tamil Sangam MN" pitchFamily="2" charset="0"/>
                <a:cs typeface="Tamil Sangam MN" pitchFamily="2" charset="0"/>
              </a:rPr>
              <a:t>T</a:t>
            </a:r>
            <a:r>
              <a:rPr lang="en-GB" sz="1800" dirty="0">
                <a:ea typeface="Tamil Sangam MN" pitchFamily="2" charset="0"/>
                <a:cs typeface="Tamil Sangam MN" pitchFamily="2" charset="0"/>
              </a:rPr>
              <a:t>here have been recent calls for bullying to be defined as a traumatic experience (</a:t>
            </a:r>
            <a:r>
              <a:rPr lang="en-GB" sz="1800" dirty="0" err="1">
                <a:ea typeface="Tamil Sangam MN" pitchFamily="2" charset="0"/>
                <a:cs typeface="Tamil Sangam MN" pitchFamily="2" charset="0"/>
              </a:rPr>
              <a:t>Idsoe</a:t>
            </a:r>
            <a:r>
              <a:rPr lang="en-GB" sz="1800" dirty="0">
                <a:ea typeface="Tamil Sangam MN" pitchFamily="2" charset="0"/>
                <a:cs typeface="Tamil Sangam MN" pitchFamily="2" charset="0"/>
              </a:rPr>
              <a:t> et al., 2021; Jenkins et al., 2023).</a:t>
            </a:r>
            <a:endParaRPr lang="en-US" dirty="0"/>
          </a:p>
          <a:p>
            <a:pPr>
              <a:lnSpc>
                <a:spcPct val="110000"/>
              </a:lnSpc>
              <a:spcBef>
                <a:spcPts val="0"/>
              </a:spcBef>
            </a:pPr>
            <a:r>
              <a:rPr lang="en-US" b="1" dirty="0"/>
              <a:t>The relationship between being bullied and symptoms of trauma. </a:t>
            </a:r>
          </a:p>
          <a:p>
            <a:pPr lvl="1">
              <a:lnSpc>
                <a:spcPct val="110000"/>
              </a:lnSpc>
              <a:spcBef>
                <a:spcPts val="0"/>
              </a:spcBef>
            </a:pPr>
            <a:r>
              <a:rPr lang="en-GB" dirty="0">
                <a:ea typeface="Tamil Sangam MN" pitchFamily="2" charset="0"/>
                <a:cs typeface="Tamil Sangam MN" pitchFamily="2" charset="0"/>
              </a:rPr>
              <a:t>evidence also suggests a relationship between being bullied and symptoms of trauma (e.g., Crosby et al., 2010), which is consistent across</a:t>
            </a:r>
          </a:p>
          <a:p>
            <a:pPr lvl="2">
              <a:lnSpc>
                <a:spcPct val="110000"/>
              </a:lnSpc>
              <a:spcBef>
                <a:spcPts val="0"/>
              </a:spcBef>
            </a:pPr>
            <a:r>
              <a:rPr lang="en-GB" dirty="0">
                <a:ea typeface="Tamil Sangam MN" pitchFamily="2" charset="0"/>
                <a:cs typeface="Tamil Sangam MN" pitchFamily="2" charset="0"/>
              </a:rPr>
              <a:t>di</a:t>
            </a:r>
            <a:r>
              <a:rPr lang="en-GB" sz="1800" dirty="0">
                <a:ea typeface="Tamil Sangam MN" pitchFamily="2" charset="0"/>
                <a:cs typeface="Tamil Sangam MN" pitchFamily="2" charset="0"/>
              </a:rPr>
              <a:t>fferent forms of bullying (e.g., Litman et al. 2015). </a:t>
            </a:r>
          </a:p>
          <a:p>
            <a:pPr lvl="2">
              <a:lnSpc>
                <a:spcPct val="110000"/>
              </a:lnSpc>
              <a:spcBef>
                <a:spcPts val="0"/>
              </a:spcBef>
            </a:pPr>
            <a:r>
              <a:rPr lang="en-GB" sz="1800" dirty="0">
                <a:ea typeface="Tamil Sangam MN" pitchFamily="2" charset="0"/>
                <a:cs typeface="Tamil Sangam MN" pitchFamily="2" charset="0"/>
              </a:rPr>
              <a:t>different roles in bullying (e.g., </a:t>
            </a:r>
            <a:r>
              <a:rPr lang="en-GB" sz="1800" dirty="0" err="1">
                <a:ea typeface="Tamil Sangam MN" pitchFamily="2" charset="0"/>
                <a:cs typeface="Tamil Sangam MN" pitchFamily="2" charset="0"/>
              </a:rPr>
              <a:t>Mateu</a:t>
            </a:r>
            <a:r>
              <a:rPr lang="en-GB" sz="1800" dirty="0">
                <a:ea typeface="Tamil Sangam MN" pitchFamily="2" charset="0"/>
                <a:cs typeface="Tamil Sangam MN" pitchFamily="2" charset="0"/>
              </a:rPr>
              <a:t> et al., 2020). </a:t>
            </a:r>
          </a:p>
          <a:p>
            <a:pPr lvl="2">
              <a:lnSpc>
                <a:spcPct val="110000"/>
              </a:lnSpc>
              <a:spcBef>
                <a:spcPts val="0"/>
              </a:spcBef>
            </a:pPr>
            <a:r>
              <a:rPr lang="en-GB" sz="1800" dirty="0">
                <a:ea typeface="Tamil Sangam MN" pitchFamily="2" charset="0"/>
                <a:cs typeface="Tamil Sangam MN" pitchFamily="2" charset="0"/>
              </a:rPr>
              <a:t>when other forms of traumatic childhood experiences have been controlled for (e.g., McGuckin et al., 2011). </a:t>
            </a:r>
            <a:endParaRPr lang="en-US" sz="1800" dirty="0"/>
          </a:p>
          <a:p>
            <a:pPr>
              <a:lnSpc>
                <a:spcPct val="110000"/>
              </a:lnSpc>
              <a:spcBef>
                <a:spcPts val="0"/>
              </a:spcBef>
            </a:pPr>
            <a:r>
              <a:rPr lang="en-US" b="1" dirty="0"/>
              <a:t>The implications of considering bullying as a trauma.</a:t>
            </a:r>
          </a:p>
          <a:p>
            <a:pPr lvl="1">
              <a:lnSpc>
                <a:spcPct val="110000"/>
              </a:lnSpc>
              <a:spcBef>
                <a:spcPts val="0"/>
              </a:spcBef>
            </a:pPr>
            <a:r>
              <a:rPr lang="en-US" dirty="0"/>
              <a:t>For how we understand the relationship between being bullied and negative outcomes. </a:t>
            </a:r>
          </a:p>
          <a:p>
            <a:pPr lvl="1">
              <a:lnSpc>
                <a:spcPct val="110000"/>
              </a:lnSpc>
              <a:spcBef>
                <a:spcPts val="0"/>
              </a:spcBef>
            </a:pPr>
            <a:r>
              <a:rPr lang="en-US" dirty="0"/>
              <a:t>For intervention. </a:t>
            </a:r>
          </a:p>
        </p:txBody>
      </p:sp>
    </p:spTree>
    <p:extLst>
      <p:ext uri="{BB962C8B-B14F-4D97-AF65-F5344CB8AC3E}">
        <p14:creationId xmlns:p14="http://schemas.microsoft.com/office/powerpoint/2010/main" val="619468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E0D44-69A1-4217-48DF-BD1E45C4E4F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AF395E-7D52-496C-ACDD-468AEC1A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F6520-984F-F22A-50CB-C1E4EEC842F2}"/>
              </a:ext>
            </a:extLst>
          </p:cNvPr>
          <p:cNvSpPr>
            <a:spLocks noGrp="1"/>
          </p:cNvSpPr>
          <p:nvPr>
            <p:ph type="title"/>
          </p:nvPr>
        </p:nvSpPr>
        <p:spPr>
          <a:xfrm>
            <a:off x="521208" y="786384"/>
            <a:ext cx="5567266" cy="1707775"/>
          </a:xfrm>
        </p:spPr>
        <p:txBody>
          <a:bodyPr anchor="t">
            <a:normAutofit/>
          </a:bodyPr>
          <a:lstStyle/>
          <a:p>
            <a:r>
              <a:rPr lang="en-US" dirty="0"/>
              <a:t>Research Aims</a:t>
            </a:r>
          </a:p>
        </p:txBody>
      </p:sp>
      <p:cxnSp>
        <p:nvCxnSpPr>
          <p:cNvPr id="11" name="Straight Connector 10">
            <a:extLst>
              <a:ext uri="{FF2B5EF4-FFF2-40B4-BE49-F238E27FC236}">
                <a16:creationId xmlns:a16="http://schemas.microsoft.com/office/drawing/2014/main" id="{56BAADB1-054E-4A82-8D07-643BD1F433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8602" y="576201"/>
            <a:ext cx="110547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29BFDEA-9B1F-8FFD-CAF5-DF6408330848}"/>
              </a:ext>
            </a:extLst>
          </p:cNvPr>
          <p:cNvSpPr>
            <a:spLocks noGrp="1"/>
          </p:cNvSpPr>
          <p:nvPr>
            <p:ph idx="1"/>
          </p:nvPr>
        </p:nvSpPr>
        <p:spPr>
          <a:xfrm>
            <a:off x="571501" y="1835064"/>
            <a:ext cx="5864128" cy="4031662"/>
          </a:xfrm>
        </p:spPr>
        <p:txBody>
          <a:bodyPr anchor="t">
            <a:normAutofit/>
          </a:bodyPr>
          <a:lstStyle/>
          <a:p>
            <a:pPr>
              <a:lnSpc>
                <a:spcPct val="110000"/>
              </a:lnSpc>
            </a:pPr>
            <a:r>
              <a:rPr lang="en-GB" sz="1800" b="0" i="0" dirty="0">
                <a:effectLst/>
                <a:ea typeface="Tamil Sangam MN" pitchFamily="2" charset="0"/>
                <a:cs typeface="Tamil Sangam MN" pitchFamily="2" charset="0"/>
              </a:rPr>
              <a:t>Kidscape Commissioned us to evaluate the use of a therapeutic intervention (delivered by Service Six) to reduce the impact of bullying on children and young people’s mental health.  </a:t>
            </a:r>
          </a:p>
          <a:p>
            <a:pPr>
              <a:lnSpc>
                <a:spcPct val="110000"/>
              </a:lnSpc>
            </a:pPr>
            <a:r>
              <a:rPr lang="en-GB" sz="1800" dirty="0">
                <a:ea typeface="Tamil Sangam MN" pitchFamily="2" charset="0"/>
                <a:cs typeface="Tamil Sangam MN" pitchFamily="2" charset="0"/>
              </a:rPr>
              <a:t>The aim of the study was to </a:t>
            </a:r>
          </a:p>
          <a:p>
            <a:pPr marL="914400" lvl="1" indent="-457200">
              <a:lnSpc>
                <a:spcPct val="110000"/>
              </a:lnSpc>
              <a:buFont typeface="+mj-lt"/>
              <a:buAutoNum type="arabicPeriod"/>
            </a:pPr>
            <a:r>
              <a:rPr lang="en-GB" dirty="0">
                <a:ea typeface="Tamil Sangam MN" pitchFamily="2" charset="0"/>
                <a:cs typeface="Tamil Sangam MN" pitchFamily="2" charset="0"/>
              </a:rPr>
              <a:t>examine the traumatic impact of being chronically bullied in school and </a:t>
            </a:r>
          </a:p>
          <a:p>
            <a:pPr marL="914400" lvl="1" indent="-457200">
              <a:lnSpc>
                <a:spcPct val="110000"/>
              </a:lnSpc>
              <a:buFont typeface="+mj-lt"/>
              <a:buAutoNum type="arabicPeriod"/>
            </a:pPr>
            <a:r>
              <a:rPr lang="en-GB" dirty="0">
                <a:ea typeface="Tamil Sangam MN" pitchFamily="2" charset="0"/>
                <a:cs typeface="Tamil Sangam MN" pitchFamily="2" charset="0"/>
              </a:rPr>
              <a:t>evaluate a small-scale pilot of a trauma-informed therapeutic approach to support children and young people being chronically bullied in school.</a:t>
            </a:r>
          </a:p>
        </p:txBody>
      </p:sp>
      <p:cxnSp>
        <p:nvCxnSpPr>
          <p:cNvPr id="13" name="Straight Connector 12">
            <a:extLst>
              <a:ext uri="{FF2B5EF4-FFF2-40B4-BE49-F238E27FC236}">
                <a16:creationId xmlns:a16="http://schemas.microsoft.com/office/drawing/2014/main" id="{B3121654-FB13-441C-AB60-76710D917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294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erson sitting on the ground&#10;&#10;Description automatically generated">
            <a:extLst>
              <a:ext uri="{FF2B5EF4-FFF2-40B4-BE49-F238E27FC236}">
                <a16:creationId xmlns:a16="http://schemas.microsoft.com/office/drawing/2014/main" id="{37E40AB8-80AD-65A5-2BCE-CA947390000A}"/>
              </a:ext>
            </a:extLst>
          </p:cNvPr>
          <p:cNvPicPr>
            <a:picLocks noChangeAspect="1"/>
          </p:cNvPicPr>
          <p:nvPr/>
        </p:nvPicPr>
        <p:blipFill rotWithShape="1">
          <a:blip r:embed="rId2"/>
          <a:srcRect l="1103" r="382"/>
          <a:stretch/>
        </p:blipFill>
        <p:spPr>
          <a:xfrm>
            <a:off x="6976561" y="850624"/>
            <a:ext cx="4582109" cy="5153662"/>
          </a:xfrm>
          <a:prstGeom prst="rect">
            <a:avLst/>
          </a:prstGeom>
        </p:spPr>
      </p:pic>
      <p:cxnSp>
        <p:nvCxnSpPr>
          <p:cNvPr id="15" name="Straight Connector 14">
            <a:extLst>
              <a:ext uri="{FF2B5EF4-FFF2-40B4-BE49-F238E27FC236}">
                <a16:creationId xmlns:a16="http://schemas.microsoft.com/office/drawing/2014/main" id="{C58D2D3E-B980-4D6F-BBFB-DF7A3A9472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47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514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DDDE-1B48-9074-0863-A28CC409AE4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A26FB1-71E1-3553-A95C-C086E626D539}"/>
              </a:ext>
            </a:extLst>
          </p:cNvPr>
          <p:cNvSpPr>
            <a:spLocks noGrp="1"/>
          </p:cNvSpPr>
          <p:nvPr>
            <p:ph type="title"/>
          </p:nvPr>
        </p:nvSpPr>
        <p:spPr/>
        <p:txBody>
          <a:bodyPr anchor="ctr">
            <a:noAutofit/>
          </a:bodyPr>
          <a:lstStyle/>
          <a:p>
            <a:r>
              <a:rPr lang="en-US" sz="4000" dirty="0">
                <a:latin typeface="+mj-lt"/>
                <a:ea typeface="Tamil Sangam MN" pitchFamily="2" charset="0"/>
                <a:cs typeface="Tamil Sangam MN" pitchFamily="2" charset="0"/>
              </a:rPr>
              <a:t>The Trauma Informed Therapeutic Approach </a:t>
            </a:r>
          </a:p>
        </p:txBody>
      </p:sp>
      <p:graphicFrame>
        <p:nvGraphicFramePr>
          <p:cNvPr id="2" name="Table 1">
            <a:extLst>
              <a:ext uri="{FF2B5EF4-FFF2-40B4-BE49-F238E27FC236}">
                <a16:creationId xmlns:a16="http://schemas.microsoft.com/office/drawing/2014/main" id="{30FF604D-E9B9-FAE0-0A52-4429BC19DDBC}"/>
              </a:ext>
            </a:extLst>
          </p:cNvPr>
          <p:cNvGraphicFramePr>
            <a:graphicFrameLocks noGrp="1"/>
          </p:cNvGraphicFramePr>
          <p:nvPr>
            <p:extLst>
              <p:ext uri="{D42A27DB-BD31-4B8C-83A1-F6EECF244321}">
                <p14:modId xmlns:p14="http://schemas.microsoft.com/office/powerpoint/2010/main" val="3570637003"/>
              </p:ext>
            </p:extLst>
          </p:nvPr>
        </p:nvGraphicFramePr>
        <p:xfrm>
          <a:off x="6146156" y="1956123"/>
          <a:ext cx="5521124" cy="4212587"/>
        </p:xfrm>
        <a:graphic>
          <a:graphicData uri="http://schemas.openxmlformats.org/drawingml/2006/table">
            <a:tbl>
              <a:tblPr firstRow="1" firstCol="1" bandRow="1">
                <a:tableStyleId>{2D5ABB26-0587-4C30-8999-92F81FD0307C}</a:tableStyleId>
              </a:tblPr>
              <a:tblGrid>
                <a:gridCol w="5521124">
                  <a:extLst>
                    <a:ext uri="{9D8B030D-6E8A-4147-A177-3AD203B41FA5}">
                      <a16:colId xmlns:a16="http://schemas.microsoft.com/office/drawing/2014/main" val="3816876161"/>
                    </a:ext>
                  </a:extLst>
                </a:gridCol>
              </a:tblGrid>
              <a:tr h="229111">
                <a:tc>
                  <a:txBody>
                    <a:bodyPr/>
                    <a:lstStyle/>
                    <a:p>
                      <a:r>
                        <a:rPr lang="en-GB" sz="1200" b="1" kern="100" dirty="0">
                          <a:solidFill>
                            <a:schemeClr val="tx1"/>
                          </a:solidFill>
                          <a:effectLst/>
                          <a:latin typeface="+mn-lt"/>
                          <a:ea typeface="Tamil Sangam MN" pitchFamily="2" charset="0"/>
                          <a:cs typeface="Tamil Sangam MN" pitchFamily="2" charset="0"/>
                        </a:rPr>
                        <a:t>Stage one is the safety and stabilisation phase, which incorporates</a:t>
                      </a:r>
                    </a:p>
                  </a:txBody>
                  <a:tcPr marL="68580" marR="68580" marT="0" marB="0">
                    <a:solidFill>
                      <a:schemeClr val="bg2">
                        <a:lumMod val="40000"/>
                        <a:lumOff val="60000"/>
                      </a:schemeClr>
                    </a:solidFill>
                  </a:tcPr>
                </a:tc>
                <a:extLst>
                  <a:ext uri="{0D108BD9-81ED-4DB2-BD59-A6C34878D82A}">
                    <a16:rowId xmlns:a16="http://schemas.microsoft.com/office/drawing/2014/main" val="619979978"/>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Emotional and physical regulation.</a:t>
                      </a:r>
                    </a:p>
                  </a:txBody>
                  <a:tcPr marL="68580" marR="68580" marT="0" marB="0">
                    <a:solidFill>
                      <a:schemeClr val="bg2">
                        <a:lumMod val="40000"/>
                        <a:lumOff val="60000"/>
                      </a:schemeClr>
                    </a:solidFill>
                  </a:tcPr>
                </a:tc>
                <a:extLst>
                  <a:ext uri="{0D108BD9-81ED-4DB2-BD59-A6C34878D82A}">
                    <a16:rowId xmlns:a16="http://schemas.microsoft.com/office/drawing/2014/main" val="2891891401"/>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Emotional literacy (why I feel these emotions).</a:t>
                      </a:r>
                    </a:p>
                  </a:txBody>
                  <a:tcPr marL="68580" marR="68580" marT="0" marB="0">
                    <a:solidFill>
                      <a:schemeClr val="bg2">
                        <a:lumMod val="40000"/>
                        <a:lumOff val="60000"/>
                      </a:schemeClr>
                    </a:solidFill>
                  </a:tcPr>
                </a:tc>
                <a:extLst>
                  <a:ext uri="{0D108BD9-81ED-4DB2-BD59-A6C34878D82A}">
                    <a16:rowId xmlns:a16="http://schemas.microsoft.com/office/drawing/2014/main" val="3640311601"/>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Processing negative self-beliefs (I am not worthwhile).</a:t>
                      </a:r>
                    </a:p>
                  </a:txBody>
                  <a:tcPr marL="68580" marR="68580" marT="0" marB="0">
                    <a:solidFill>
                      <a:schemeClr val="bg2">
                        <a:lumMod val="40000"/>
                        <a:lumOff val="60000"/>
                      </a:schemeClr>
                    </a:solidFill>
                  </a:tcPr>
                </a:tc>
                <a:extLst>
                  <a:ext uri="{0D108BD9-81ED-4DB2-BD59-A6C34878D82A}">
                    <a16:rowId xmlns:a16="http://schemas.microsoft.com/office/drawing/2014/main" val="3267561625"/>
                  </a:ext>
                </a:extLst>
              </a:tr>
              <a:tr h="229111">
                <a:tc>
                  <a:txBody>
                    <a:bodyPr/>
                    <a:lstStyle/>
                    <a:p>
                      <a:pPr marL="342900" lvl="0" indent="-342900">
                        <a:buFont typeface="Symbol" pitchFamily="2" charset="2"/>
                        <a:buChar char=""/>
                      </a:pPr>
                      <a:r>
                        <a:rPr lang="en-GB" sz="1200" b="0" kern="100" dirty="0">
                          <a:solidFill>
                            <a:schemeClr val="tx1"/>
                          </a:solidFill>
                          <a:effectLst/>
                          <a:latin typeface="+mn-lt"/>
                          <a:ea typeface="Tamil Sangam MN" pitchFamily="2" charset="0"/>
                          <a:cs typeface="Tamil Sangam MN" pitchFamily="2" charset="0"/>
                        </a:rPr>
                        <a:t>Psychoeducation, learning why the brain reacts to trauma.</a:t>
                      </a:r>
                    </a:p>
                  </a:txBody>
                  <a:tcPr marL="68580" marR="68580" marT="0" marB="0">
                    <a:solidFill>
                      <a:schemeClr val="bg2">
                        <a:lumMod val="40000"/>
                        <a:lumOff val="60000"/>
                      </a:schemeClr>
                    </a:solidFill>
                  </a:tcPr>
                </a:tc>
                <a:extLst>
                  <a:ext uri="{0D108BD9-81ED-4DB2-BD59-A6C34878D82A}">
                    <a16:rowId xmlns:a16="http://schemas.microsoft.com/office/drawing/2014/main" val="3651597679"/>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Safety strategies and self-care.</a:t>
                      </a:r>
                    </a:p>
                  </a:txBody>
                  <a:tcPr marL="68580" marR="68580" marT="0" marB="0">
                    <a:solidFill>
                      <a:schemeClr val="bg2">
                        <a:lumMod val="40000"/>
                        <a:lumOff val="60000"/>
                      </a:schemeClr>
                    </a:solidFill>
                  </a:tcPr>
                </a:tc>
                <a:extLst>
                  <a:ext uri="{0D108BD9-81ED-4DB2-BD59-A6C34878D82A}">
                    <a16:rowId xmlns:a16="http://schemas.microsoft.com/office/drawing/2014/main" val="2318445262"/>
                  </a:ext>
                </a:extLst>
              </a:tr>
              <a:tr h="229111">
                <a:tc>
                  <a:txBody>
                    <a:bodyPr/>
                    <a:lstStyle/>
                    <a:p>
                      <a:r>
                        <a:rPr lang="en-GB" sz="1200" b="0" kern="100" dirty="0">
                          <a:solidFill>
                            <a:schemeClr val="tx1"/>
                          </a:solidFill>
                          <a:effectLst/>
                          <a:latin typeface="+mn-lt"/>
                          <a:ea typeface="Tamil Sangam MN" pitchFamily="2" charset="0"/>
                          <a:cs typeface="Tamil Sangam MN" pitchFamily="2" charset="0"/>
                        </a:rPr>
                        <a:t> </a:t>
                      </a:r>
                    </a:p>
                  </a:txBody>
                  <a:tcPr marL="68580" marR="68580" marT="0" marB="0">
                    <a:solidFill>
                      <a:schemeClr val="bg2">
                        <a:lumMod val="40000"/>
                        <a:lumOff val="60000"/>
                      </a:schemeClr>
                    </a:solidFill>
                  </a:tcPr>
                </a:tc>
                <a:extLst>
                  <a:ext uri="{0D108BD9-81ED-4DB2-BD59-A6C34878D82A}">
                    <a16:rowId xmlns:a16="http://schemas.microsoft.com/office/drawing/2014/main" val="1333027972"/>
                  </a:ext>
                </a:extLst>
              </a:tr>
              <a:tr h="229111">
                <a:tc>
                  <a:txBody>
                    <a:bodyPr/>
                    <a:lstStyle/>
                    <a:p>
                      <a:r>
                        <a:rPr lang="en-GB" sz="1200" b="1" kern="100" dirty="0">
                          <a:solidFill>
                            <a:schemeClr val="tx1"/>
                          </a:solidFill>
                          <a:effectLst/>
                          <a:latin typeface="+mn-lt"/>
                          <a:ea typeface="Tamil Sangam MN" pitchFamily="2" charset="0"/>
                          <a:cs typeface="Tamil Sangam MN" pitchFamily="2" charset="0"/>
                        </a:rPr>
                        <a:t>Stage two is the trauma processing phase. Different therapies are offered</a:t>
                      </a:r>
                    </a:p>
                  </a:txBody>
                  <a:tcPr marL="68580" marR="68580" marT="0" marB="0">
                    <a:solidFill>
                      <a:schemeClr val="bg2">
                        <a:lumMod val="40000"/>
                        <a:lumOff val="60000"/>
                      </a:schemeClr>
                    </a:solidFill>
                  </a:tcPr>
                </a:tc>
                <a:extLst>
                  <a:ext uri="{0D108BD9-81ED-4DB2-BD59-A6C34878D82A}">
                    <a16:rowId xmlns:a16="http://schemas.microsoft.com/office/drawing/2014/main" val="2532199603"/>
                  </a:ext>
                </a:extLst>
              </a:tr>
              <a:tr h="229111">
                <a:tc>
                  <a:txBody>
                    <a:bodyPr/>
                    <a:lstStyle/>
                    <a:p>
                      <a:pPr marL="342900" lvl="0" indent="-342900">
                        <a:buFont typeface="Symbol" pitchFamily="2" charset="2"/>
                        <a:buChar char=""/>
                      </a:pPr>
                      <a:r>
                        <a:rPr lang="en-GB" sz="1200" b="0" kern="100" dirty="0">
                          <a:solidFill>
                            <a:schemeClr val="tx1"/>
                          </a:solidFill>
                          <a:effectLst/>
                          <a:latin typeface="+mn-lt"/>
                          <a:ea typeface="Tamil Sangam MN" pitchFamily="2" charset="0"/>
                          <a:cs typeface="Tamil Sangam MN" pitchFamily="2" charset="0"/>
                        </a:rPr>
                        <a:t>Talking through their experience until the impact is less impactful.</a:t>
                      </a:r>
                    </a:p>
                  </a:txBody>
                  <a:tcPr marL="68580" marR="68580" marT="0" marB="0">
                    <a:solidFill>
                      <a:schemeClr val="bg2">
                        <a:lumMod val="40000"/>
                        <a:lumOff val="60000"/>
                      </a:schemeClr>
                    </a:solidFill>
                  </a:tcPr>
                </a:tc>
                <a:extLst>
                  <a:ext uri="{0D108BD9-81ED-4DB2-BD59-A6C34878D82A}">
                    <a16:rowId xmlns:a16="http://schemas.microsoft.com/office/drawing/2014/main" val="2336685118"/>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Creatively drawing or processing their experience.</a:t>
                      </a:r>
                    </a:p>
                  </a:txBody>
                  <a:tcPr marL="68580" marR="68580" marT="0" marB="0">
                    <a:solidFill>
                      <a:schemeClr val="bg2">
                        <a:lumMod val="40000"/>
                        <a:lumOff val="60000"/>
                      </a:schemeClr>
                    </a:solidFill>
                  </a:tcPr>
                </a:tc>
                <a:extLst>
                  <a:ext uri="{0D108BD9-81ED-4DB2-BD59-A6C34878D82A}">
                    <a16:rowId xmlns:a16="http://schemas.microsoft.com/office/drawing/2014/main" val="1929570786"/>
                  </a:ext>
                </a:extLst>
              </a:tr>
              <a:tr h="387961">
                <a:tc>
                  <a:txBody>
                    <a:bodyPr/>
                    <a:lstStyle/>
                    <a:p>
                      <a:pPr marL="342900" lvl="0" indent="-342900">
                        <a:buFont typeface="Symbol" pitchFamily="2" charset="2"/>
                        <a:buChar char=""/>
                      </a:pPr>
                      <a:r>
                        <a:rPr lang="en-GB" sz="1200" b="0" kern="100" dirty="0">
                          <a:solidFill>
                            <a:schemeClr val="tx1"/>
                          </a:solidFill>
                          <a:effectLst/>
                          <a:latin typeface="+mn-lt"/>
                          <a:ea typeface="Tamil Sangam MN" pitchFamily="2" charset="0"/>
                          <a:cs typeface="Tamil Sangam MN" pitchFamily="2" charset="0"/>
                        </a:rPr>
                        <a:t>Nonverbal techniques for those who are too distressed to talk about the incidents.</a:t>
                      </a:r>
                    </a:p>
                  </a:txBody>
                  <a:tcPr marL="68580" marR="68580" marT="0" marB="0">
                    <a:solidFill>
                      <a:schemeClr val="bg2">
                        <a:lumMod val="40000"/>
                        <a:lumOff val="60000"/>
                      </a:schemeClr>
                    </a:solidFill>
                  </a:tcPr>
                </a:tc>
                <a:extLst>
                  <a:ext uri="{0D108BD9-81ED-4DB2-BD59-A6C34878D82A}">
                    <a16:rowId xmlns:a16="http://schemas.microsoft.com/office/drawing/2014/main" val="1081124546"/>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Through play.</a:t>
                      </a:r>
                    </a:p>
                  </a:txBody>
                  <a:tcPr marL="68580" marR="68580" marT="0" marB="0">
                    <a:solidFill>
                      <a:schemeClr val="bg2">
                        <a:lumMod val="40000"/>
                        <a:lumOff val="60000"/>
                      </a:schemeClr>
                    </a:solidFill>
                  </a:tcPr>
                </a:tc>
                <a:extLst>
                  <a:ext uri="{0D108BD9-81ED-4DB2-BD59-A6C34878D82A}">
                    <a16:rowId xmlns:a16="http://schemas.microsoft.com/office/drawing/2014/main" val="3390264530"/>
                  </a:ext>
                </a:extLst>
              </a:tr>
              <a:tr h="229111">
                <a:tc>
                  <a:txBody>
                    <a:bodyPr/>
                    <a:lstStyle/>
                    <a:p>
                      <a:r>
                        <a:rPr lang="en-GB" sz="1200" b="0" kern="100">
                          <a:solidFill>
                            <a:schemeClr val="tx1"/>
                          </a:solidFill>
                          <a:effectLst/>
                          <a:latin typeface="+mn-lt"/>
                          <a:ea typeface="Tamil Sangam MN" pitchFamily="2" charset="0"/>
                          <a:cs typeface="Tamil Sangam MN" pitchFamily="2" charset="0"/>
                        </a:rPr>
                        <a:t> </a:t>
                      </a:r>
                    </a:p>
                  </a:txBody>
                  <a:tcPr marL="68580" marR="68580" marT="0" marB="0">
                    <a:solidFill>
                      <a:schemeClr val="bg2">
                        <a:lumMod val="40000"/>
                        <a:lumOff val="60000"/>
                      </a:schemeClr>
                    </a:solidFill>
                  </a:tcPr>
                </a:tc>
                <a:extLst>
                  <a:ext uri="{0D108BD9-81ED-4DB2-BD59-A6C34878D82A}">
                    <a16:rowId xmlns:a16="http://schemas.microsoft.com/office/drawing/2014/main" val="4174400321"/>
                  </a:ext>
                </a:extLst>
              </a:tr>
              <a:tr h="229111">
                <a:tc>
                  <a:txBody>
                    <a:bodyPr/>
                    <a:lstStyle/>
                    <a:p>
                      <a:r>
                        <a:rPr lang="en-GB" sz="1200" b="1" kern="100" dirty="0">
                          <a:solidFill>
                            <a:schemeClr val="tx1"/>
                          </a:solidFill>
                          <a:effectLst/>
                          <a:latin typeface="+mn-lt"/>
                          <a:ea typeface="Tamil Sangam MN" pitchFamily="2" charset="0"/>
                          <a:cs typeface="Tamil Sangam MN" pitchFamily="2" charset="0"/>
                        </a:rPr>
                        <a:t>Stage three is the reconnection phase</a:t>
                      </a:r>
                    </a:p>
                  </a:txBody>
                  <a:tcPr marL="68580" marR="68580" marT="0" marB="0">
                    <a:solidFill>
                      <a:schemeClr val="bg2">
                        <a:lumMod val="40000"/>
                        <a:lumOff val="60000"/>
                      </a:schemeClr>
                    </a:solidFill>
                  </a:tcPr>
                </a:tc>
                <a:extLst>
                  <a:ext uri="{0D108BD9-81ED-4DB2-BD59-A6C34878D82A}">
                    <a16:rowId xmlns:a16="http://schemas.microsoft.com/office/drawing/2014/main" val="2090588223"/>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Reconciliation with self.</a:t>
                      </a:r>
                    </a:p>
                  </a:txBody>
                  <a:tcPr marL="68580" marR="68580" marT="0" marB="0">
                    <a:solidFill>
                      <a:schemeClr val="bg2">
                        <a:lumMod val="40000"/>
                        <a:lumOff val="60000"/>
                      </a:schemeClr>
                    </a:solidFill>
                  </a:tcPr>
                </a:tc>
                <a:extLst>
                  <a:ext uri="{0D108BD9-81ED-4DB2-BD59-A6C34878D82A}">
                    <a16:rowId xmlns:a16="http://schemas.microsoft.com/office/drawing/2014/main" val="626237972"/>
                  </a:ext>
                </a:extLst>
              </a:tr>
              <a:tr h="229111">
                <a:tc>
                  <a:txBody>
                    <a:bodyPr/>
                    <a:lstStyle/>
                    <a:p>
                      <a:pPr marL="342900" lvl="0" indent="-342900">
                        <a:buFont typeface="Symbol" pitchFamily="2" charset="2"/>
                        <a:buChar char=""/>
                      </a:pPr>
                      <a:r>
                        <a:rPr lang="en-GB" sz="1200" b="0" kern="100">
                          <a:solidFill>
                            <a:schemeClr val="tx1"/>
                          </a:solidFill>
                          <a:effectLst/>
                          <a:latin typeface="+mn-lt"/>
                          <a:ea typeface="Tamil Sangam MN" pitchFamily="2" charset="0"/>
                          <a:cs typeface="Tamil Sangam MN" pitchFamily="2" charset="0"/>
                        </a:rPr>
                        <a:t>Reconnection with others.</a:t>
                      </a:r>
                    </a:p>
                  </a:txBody>
                  <a:tcPr marL="68580" marR="68580" marT="0" marB="0">
                    <a:solidFill>
                      <a:schemeClr val="bg2">
                        <a:lumMod val="40000"/>
                        <a:lumOff val="60000"/>
                      </a:schemeClr>
                    </a:solidFill>
                  </a:tcPr>
                </a:tc>
                <a:extLst>
                  <a:ext uri="{0D108BD9-81ED-4DB2-BD59-A6C34878D82A}">
                    <a16:rowId xmlns:a16="http://schemas.microsoft.com/office/drawing/2014/main" val="320782171"/>
                  </a:ext>
                </a:extLst>
              </a:tr>
              <a:tr h="387961">
                <a:tc>
                  <a:txBody>
                    <a:bodyPr/>
                    <a:lstStyle/>
                    <a:p>
                      <a:pPr marL="342900" lvl="0" indent="-342900">
                        <a:buFont typeface="Symbol" pitchFamily="2" charset="2"/>
                        <a:buChar char=""/>
                      </a:pPr>
                      <a:r>
                        <a:rPr lang="en-GB" sz="1200" b="0" kern="100" dirty="0">
                          <a:solidFill>
                            <a:schemeClr val="tx1"/>
                          </a:solidFill>
                          <a:effectLst/>
                          <a:latin typeface="+mn-lt"/>
                          <a:ea typeface="Tamil Sangam MN" pitchFamily="2" charset="0"/>
                          <a:cs typeface="Tamil Sangam MN" pitchFamily="2" charset="0"/>
                        </a:rPr>
                        <a:t>Resolving the trauma.</a:t>
                      </a:r>
                    </a:p>
                    <a:p>
                      <a:pPr marL="457200"/>
                      <a:r>
                        <a:rPr lang="en-GB" sz="1200" b="0" kern="100" dirty="0">
                          <a:solidFill>
                            <a:schemeClr val="tx1"/>
                          </a:solidFill>
                          <a:effectLst/>
                          <a:latin typeface="+mn-lt"/>
                          <a:ea typeface="Tamil Sangam MN" pitchFamily="2" charset="0"/>
                          <a:cs typeface="Tamil Sangam MN" pitchFamily="2" charset="0"/>
                        </a:rPr>
                        <a:t> </a:t>
                      </a:r>
                    </a:p>
                  </a:txBody>
                  <a:tcPr marL="68580" marR="68580" marT="0" marB="0">
                    <a:solidFill>
                      <a:schemeClr val="bg2">
                        <a:lumMod val="40000"/>
                        <a:lumOff val="60000"/>
                      </a:schemeClr>
                    </a:solidFill>
                  </a:tcPr>
                </a:tc>
                <a:extLst>
                  <a:ext uri="{0D108BD9-81ED-4DB2-BD59-A6C34878D82A}">
                    <a16:rowId xmlns:a16="http://schemas.microsoft.com/office/drawing/2014/main" val="2120535874"/>
                  </a:ext>
                </a:extLst>
              </a:tr>
            </a:tbl>
          </a:graphicData>
        </a:graphic>
      </p:graphicFrame>
      <p:sp>
        <p:nvSpPr>
          <p:cNvPr id="5" name="TextBox 4">
            <a:extLst>
              <a:ext uri="{FF2B5EF4-FFF2-40B4-BE49-F238E27FC236}">
                <a16:creationId xmlns:a16="http://schemas.microsoft.com/office/drawing/2014/main" id="{D9BD8A1D-ED50-8F06-4AAF-6D8EA5A64DAA}"/>
              </a:ext>
            </a:extLst>
          </p:cNvPr>
          <p:cNvSpPr txBox="1"/>
          <p:nvPr/>
        </p:nvSpPr>
        <p:spPr>
          <a:xfrm>
            <a:off x="571500" y="6341024"/>
            <a:ext cx="5736112" cy="369332"/>
          </a:xfrm>
          <a:prstGeom prst="rect">
            <a:avLst/>
          </a:prstGeom>
          <a:noFill/>
        </p:spPr>
        <p:txBody>
          <a:bodyPr wrap="square">
            <a:spAutoFit/>
          </a:bodyPr>
          <a:lstStyle/>
          <a:p>
            <a:r>
              <a:rPr lang="en-US" dirty="0">
                <a:latin typeface="Tamil Sangam MN" pitchFamily="2" charset="0"/>
                <a:ea typeface="Tamil Sangam MN" pitchFamily="2" charset="0"/>
                <a:cs typeface="Tamil Sangam MN" pitchFamily="2" charset="0"/>
                <a:hlinkClick r:id="rId3"/>
              </a:rPr>
              <a:t>https://www.servicesix.co.uk/</a:t>
            </a:r>
            <a:r>
              <a:rPr lang="en-US" dirty="0">
                <a:latin typeface="Tamil Sangam MN" pitchFamily="2" charset="0"/>
                <a:ea typeface="Tamil Sangam MN" pitchFamily="2" charset="0"/>
                <a:cs typeface="Tamil Sangam MN" pitchFamily="2" charset="0"/>
              </a:rPr>
              <a:t> </a:t>
            </a:r>
          </a:p>
        </p:txBody>
      </p:sp>
      <p:pic>
        <p:nvPicPr>
          <p:cNvPr id="4" name="Picture 3">
            <a:extLst>
              <a:ext uri="{FF2B5EF4-FFF2-40B4-BE49-F238E27FC236}">
                <a16:creationId xmlns:a16="http://schemas.microsoft.com/office/drawing/2014/main" id="{2BC437DE-8BA0-1F8E-D444-B0CE9B847BFD}"/>
              </a:ext>
            </a:extLst>
          </p:cNvPr>
          <p:cNvPicPr>
            <a:picLocks noChangeAspect="1"/>
          </p:cNvPicPr>
          <p:nvPr/>
        </p:nvPicPr>
        <p:blipFill>
          <a:blip r:embed="rId4"/>
          <a:stretch>
            <a:fillRect/>
          </a:stretch>
        </p:blipFill>
        <p:spPr>
          <a:xfrm>
            <a:off x="621695" y="2421588"/>
            <a:ext cx="5424150" cy="2881579"/>
          </a:xfrm>
          <a:prstGeom prst="rect">
            <a:avLst/>
          </a:prstGeom>
        </p:spPr>
      </p:pic>
    </p:spTree>
    <p:extLst>
      <p:ext uri="{BB962C8B-B14F-4D97-AF65-F5344CB8AC3E}">
        <p14:creationId xmlns:p14="http://schemas.microsoft.com/office/powerpoint/2010/main" val="2563424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3F4AB-5AE1-873F-7952-60406B2D9BF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0138CA2-8AF4-1B18-028F-8C63B6A4A5CB}"/>
              </a:ext>
            </a:extLst>
          </p:cNvPr>
          <p:cNvSpPr>
            <a:spLocks noGrp="1"/>
          </p:cNvSpPr>
          <p:nvPr>
            <p:ph type="title"/>
          </p:nvPr>
        </p:nvSpPr>
        <p:spPr/>
        <p:txBody>
          <a:bodyPr anchor="ctr">
            <a:noAutofit/>
          </a:bodyPr>
          <a:lstStyle/>
          <a:p>
            <a:r>
              <a:rPr lang="en-US" sz="4000" dirty="0">
                <a:latin typeface="+mj-lt"/>
                <a:ea typeface="Tamil Sangam MN" pitchFamily="2" charset="0"/>
                <a:cs typeface="Tamil Sangam MN" pitchFamily="2" charset="0"/>
              </a:rPr>
              <a:t>The Trauma Informed Therapeutic Approach </a:t>
            </a:r>
          </a:p>
        </p:txBody>
      </p:sp>
      <p:sp>
        <p:nvSpPr>
          <p:cNvPr id="5" name="TextBox 4">
            <a:extLst>
              <a:ext uri="{FF2B5EF4-FFF2-40B4-BE49-F238E27FC236}">
                <a16:creationId xmlns:a16="http://schemas.microsoft.com/office/drawing/2014/main" id="{892E48B2-5BBD-6CA1-EE3D-5F6A2A41E155}"/>
              </a:ext>
            </a:extLst>
          </p:cNvPr>
          <p:cNvSpPr txBox="1"/>
          <p:nvPr/>
        </p:nvSpPr>
        <p:spPr>
          <a:xfrm>
            <a:off x="571500" y="6341024"/>
            <a:ext cx="5736112" cy="369332"/>
          </a:xfrm>
          <a:prstGeom prst="rect">
            <a:avLst/>
          </a:prstGeom>
          <a:noFill/>
        </p:spPr>
        <p:txBody>
          <a:bodyPr wrap="square">
            <a:spAutoFit/>
          </a:bodyPr>
          <a:lstStyle/>
          <a:p>
            <a:r>
              <a:rPr lang="en-US" dirty="0">
                <a:latin typeface="Tamil Sangam MN" pitchFamily="2" charset="0"/>
                <a:ea typeface="Tamil Sangam MN" pitchFamily="2" charset="0"/>
                <a:cs typeface="Tamil Sangam MN" pitchFamily="2" charset="0"/>
                <a:hlinkClick r:id="rId3"/>
              </a:rPr>
              <a:t>https://www.servicesix.co.uk/</a:t>
            </a:r>
            <a:r>
              <a:rPr lang="en-US" dirty="0">
                <a:latin typeface="Tamil Sangam MN" pitchFamily="2" charset="0"/>
                <a:ea typeface="Tamil Sangam MN" pitchFamily="2" charset="0"/>
                <a:cs typeface="Tamil Sangam MN" pitchFamily="2" charset="0"/>
              </a:rPr>
              <a:t> </a:t>
            </a:r>
          </a:p>
        </p:txBody>
      </p:sp>
      <p:pic>
        <p:nvPicPr>
          <p:cNvPr id="4" name="Picture 3">
            <a:extLst>
              <a:ext uri="{FF2B5EF4-FFF2-40B4-BE49-F238E27FC236}">
                <a16:creationId xmlns:a16="http://schemas.microsoft.com/office/drawing/2014/main" id="{D8578C02-15F9-2CB5-8929-88AAE9FE32DC}"/>
              </a:ext>
            </a:extLst>
          </p:cNvPr>
          <p:cNvPicPr>
            <a:picLocks noChangeAspect="1"/>
          </p:cNvPicPr>
          <p:nvPr/>
        </p:nvPicPr>
        <p:blipFill>
          <a:blip r:embed="rId4"/>
          <a:stretch>
            <a:fillRect/>
          </a:stretch>
        </p:blipFill>
        <p:spPr>
          <a:xfrm>
            <a:off x="621695" y="2421588"/>
            <a:ext cx="5424150" cy="2881579"/>
          </a:xfrm>
          <a:prstGeom prst="rect">
            <a:avLst/>
          </a:prstGeom>
        </p:spPr>
      </p:pic>
      <p:sp>
        <p:nvSpPr>
          <p:cNvPr id="3" name="Content Placeholder 2">
            <a:extLst>
              <a:ext uri="{FF2B5EF4-FFF2-40B4-BE49-F238E27FC236}">
                <a16:creationId xmlns:a16="http://schemas.microsoft.com/office/drawing/2014/main" id="{C240509A-73B3-EA16-C56B-C61C85DEFB97}"/>
              </a:ext>
            </a:extLst>
          </p:cNvPr>
          <p:cNvSpPr>
            <a:spLocks noGrp="1"/>
          </p:cNvSpPr>
          <p:nvPr>
            <p:ph idx="1"/>
          </p:nvPr>
        </p:nvSpPr>
        <p:spPr>
          <a:xfrm>
            <a:off x="6096000" y="1951538"/>
            <a:ext cx="5535310" cy="4217173"/>
          </a:xfrm>
        </p:spPr>
        <p:txBody>
          <a:bodyPr>
            <a:noAutofit/>
          </a:bodyPr>
          <a:lstStyle/>
          <a:p>
            <a:pPr>
              <a:lnSpc>
                <a:spcPct val="100000"/>
              </a:lnSpc>
              <a:spcBef>
                <a:spcPts val="0"/>
              </a:spcBef>
            </a:pPr>
            <a:r>
              <a:rPr lang="en-GB" sz="1600" kern="100" dirty="0">
                <a:effectLst/>
                <a:ea typeface="Tamil Sangam MN" pitchFamily="2" charset="0"/>
                <a:cs typeface="Tamil Sangam MN" pitchFamily="2" charset="0"/>
              </a:rPr>
              <a:t>Participating children were offered up to twelve fully funded therapeutic support sessions through BACP-accredited provider Service Six. </a:t>
            </a:r>
          </a:p>
          <a:p>
            <a:pPr lvl="1">
              <a:lnSpc>
                <a:spcPct val="100000"/>
              </a:lnSpc>
              <a:spcBef>
                <a:spcPts val="0"/>
              </a:spcBef>
            </a:pPr>
            <a:r>
              <a:rPr lang="en-GB" sz="1400" dirty="0">
                <a:effectLst/>
                <a:ea typeface="Tamil Sangam MN" pitchFamily="2" charset="0"/>
                <a:cs typeface="Tamil Sangam MN" pitchFamily="2" charset="0"/>
              </a:rPr>
              <a:t>For young people under the age of 13, the clinical assessment is completed with the therapist and the parent. For young people over the age of 13, the clinical assessment is completed with the young person, parent and therapist.</a:t>
            </a:r>
          </a:p>
          <a:p>
            <a:pPr lvl="1">
              <a:lnSpc>
                <a:spcPct val="100000"/>
              </a:lnSpc>
              <a:spcBef>
                <a:spcPts val="0"/>
              </a:spcBef>
            </a:pPr>
            <a:r>
              <a:rPr lang="en-GB" sz="1400" dirty="0">
                <a:effectLst/>
                <a:ea typeface="Tamil Sangam MN" pitchFamily="2" charset="0"/>
                <a:cs typeface="Tamil Sangam MN" pitchFamily="2" charset="0"/>
              </a:rPr>
              <a:t>Where possible, sessions were offered face to face in the Service Six offices. </a:t>
            </a:r>
          </a:p>
          <a:p>
            <a:pPr lvl="1">
              <a:lnSpc>
                <a:spcPct val="100000"/>
              </a:lnSpc>
              <a:spcBef>
                <a:spcPts val="0"/>
              </a:spcBef>
            </a:pPr>
            <a:r>
              <a:rPr lang="en-GB" sz="1400" dirty="0">
                <a:effectLst/>
                <a:ea typeface="Tamil Sangam MN" pitchFamily="2" charset="0"/>
                <a:cs typeface="Tamil Sangam MN" pitchFamily="2" charset="0"/>
              </a:rPr>
              <a:t>When this was not possible, ‘zoom workplace’ was used,  to provide sessions. </a:t>
            </a:r>
            <a:endParaRPr lang="en-GB" sz="1400" kern="100" dirty="0">
              <a:effectLst/>
              <a:ea typeface="Tamil Sangam MN" pitchFamily="2" charset="0"/>
              <a:cs typeface="Tamil Sangam MN" pitchFamily="2" charset="0"/>
            </a:endParaRPr>
          </a:p>
          <a:p>
            <a:pPr>
              <a:lnSpc>
                <a:spcPct val="100000"/>
              </a:lnSpc>
              <a:spcBef>
                <a:spcPts val="0"/>
              </a:spcBef>
            </a:pPr>
            <a:endParaRPr lang="en-GB" sz="1600" dirty="0">
              <a:ea typeface="Tamil Sangam MN" pitchFamily="2" charset="0"/>
              <a:cs typeface="Tamil Sangam MN" pitchFamily="2" charset="0"/>
            </a:endParaRPr>
          </a:p>
          <a:p>
            <a:pPr>
              <a:lnSpc>
                <a:spcPct val="100000"/>
              </a:lnSpc>
              <a:spcBef>
                <a:spcPts val="0"/>
              </a:spcBef>
            </a:pPr>
            <a:r>
              <a:rPr lang="en-GB" sz="1600" dirty="0">
                <a:ea typeface="Tamil Sangam MN" pitchFamily="2" charset="0"/>
                <a:cs typeface="Tamil Sangam MN" pitchFamily="2" charset="0"/>
              </a:rPr>
              <a:t>E</a:t>
            </a:r>
            <a:r>
              <a:rPr lang="en-GB" sz="1600" dirty="0">
                <a:effectLst/>
                <a:ea typeface="Tamil Sangam MN" pitchFamily="2" charset="0"/>
                <a:cs typeface="Tamil Sangam MN" pitchFamily="2" charset="0"/>
              </a:rPr>
              <a:t>ach therapist was provided with clinical supervision who was CYP qualified, and trauma informed which is a formal process to support our therapists providing support, reflection and guidance. </a:t>
            </a:r>
          </a:p>
          <a:p>
            <a:pPr marL="0" indent="0">
              <a:lnSpc>
                <a:spcPct val="100000"/>
              </a:lnSpc>
              <a:spcBef>
                <a:spcPts val="0"/>
              </a:spcBef>
              <a:buNone/>
            </a:pPr>
            <a:endParaRPr lang="en-US" sz="1400" dirty="0">
              <a:ea typeface="Tamil Sangam MN" pitchFamily="2" charset="0"/>
              <a:cs typeface="Tamil Sangam MN" pitchFamily="2" charset="0"/>
            </a:endParaRPr>
          </a:p>
        </p:txBody>
      </p:sp>
    </p:spTree>
    <p:extLst>
      <p:ext uri="{BB962C8B-B14F-4D97-AF65-F5344CB8AC3E}">
        <p14:creationId xmlns:p14="http://schemas.microsoft.com/office/powerpoint/2010/main" val="494539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ED97B-6967-F54B-468B-57EFC594F9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18493-2EA4-AD0B-5269-72FBECAB12C9}"/>
              </a:ext>
            </a:extLst>
          </p:cNvPr>
          <p:cNvSpPr>
            <a:spLocks noGrp="1"/>
          </p:cNvSpPr>
          <p:nvPr>
            <p:ph type="title"/>
          </p:nvPr>
        </p:nvSpPr>
        <p:spPr/>
        <p:txBody>
          <a:bodyPr/>
          <a:lstStyle/>
          <a:p>
            <a:r>
              <a:rPr lang="en-US" dirty="0"/>
              <a:t>Method</a:t>
            </a:r>
          </a:p>
        </p:txBody>
      </p:sp>
      <p:sp>
        <p:nvSpPr>
          <p:cNvPr id="6" name="TextBox 5">
            <a:extLst>
              <a:ext uri="{FF2B5EF4-FFF2-40B4-BE49-F238E27FC236}">
                <a16:creationId xmlns:a16="http://schemas.microsoft.com/office/drawing/2014/main" id="{33AC2221-9B97-6F0B-C2B1-7693979E62D7}"/>
              </a:ext>
            </a:extLst>
          </p:cNvPr>
          <p:cNvSpPr txBox="1"/>
          <p:nvPr/>
        </p:nvSpPr>
        <p:spPr>
          <a:xfrm>
            <a:off x="590516" y="1950116"/>
            <a:ext cx="2808000" cy="369332"/>
          </a:xfrm>
          <a:prstGeom prst="rect">
            <a:avLst/>
          </a:prstGeom>
          <a:solidFill>
            <a:schemeClr val="accent1">
              <a:lumMod val="20000"/>
              <a:lumOff val="80000"/>
            </a:schemeClr>
          </a:solidFill>
        </p:spPr>
        <p:txBody>
          <a:bodyPr wrap="square" rtlCol="0">
            <a:spAutoFit/>
          </a:bodyPr>
          <a:lstStyle/>
          <a:p>
            <a:pPr algn="ctr"/>
            <a:r>
              <a:rPr lang="en-US" b="1" dirty="0">
                <a:ea typeface="Tamil Sangam MN" pitchFamily="2" charset="0"/>
                <a:cs typeface="Tamil Sangam MN" pitchFamily="2" charset="0"/>
              </a:rPr>
              <a:t>STEP 01</a:t>
            </a:r>
          </a:p>
        </p:txBody>
      </p:sp>
      <p:sp>
        <p:nvSpPr>
          <p:cNvPr id="7" name="TextBox 6">
            <a:extLst>
              <a:ext uri="{FF2B5EF4-FFF2-40B4-BE49-F238E27FC236}">
                <a16:creationId xmlns:a16="http://schemas.microsoft.com/office/drawing/2014/main" id="{B6AEDA9E-D8E8-FC3B-9D77-91D1C634D202}"/>
              </a:ext>
            </a:extLst>
          </p:cNvPr>
          <p:cNvSpPr txBox="1"/>
          <p:nvPr/>
        </p:nvSpPr>
        <p:spPr>
          <a:xfrm>
            <a:off x="3743325" y="1950116"/>
            <a:ext cx="4743449" cy="369332"/>
          </a:xfrm>
          <a:prstGeom prst="rect">
            <a:avLst/>
          </a:prstGeom>
          <a:solidFill>
            <a:schemeClr val="accent1">
              <a:lumMod val="20000"/>
              <a:lumOff val="80000"/>
            </a:schemeClr>
          </a:solidFill>
        </p:spPr>
        <p:txBody>
          <a:bodyPr wrap="square" rtlCol="0">
            <a:spAutoFit/>
          </a:bodyPr>
          <a:lstStyle/>
          <a:p>
            <a:pPr algn="ctr"/>
            <a:r>
              <a:rPr lang="en-US" b="1" dirty="0">
                <a:ea typeface="Tamil Sangam MN" pitchFamily="2" charset="0"/>
                <a:cs typeface="Tamil Sangam MN" pitchFamily="2" charset="0"/>
              </a:rPr>
              <a:t>STEP 02</a:t>
            </a:r>
          </a:p>
        </p:txBody>
      </p:sp>
      <p:sp>
        <p:nvSpPr>
          <p:cNvPr id="8" name="TextBox 7">
            <a:extLst>
              <a:ext uri="{FF2B5EF4-FFF2-40B4-BE49-F238E27FC236}">
                <a16:creationId xmlns:a16="http://schemas.microsoft.com/office/drawing/2014/main" id="{3C96D366-71C5-34FE-5A25-C2EAFD65E8D5}"/>
              </a:ext>
            </a:extLst>
          </p:cNvPr>
          <p:cNvSpPr txBox="1"/>
          <p:nvPr/>
        </p:nvSpPr>
        <p:spPr>
          <a:xfrm>
            <a:off x="8815395" y="1950115"/>
            <a:ext cx="3005137" cy="369332"/>
          </a:xfrm>
          <a:prstGeom prst="rect">
            <a:avLst/>
          </a:prstGeom>
          <a:solidFill>
            <a:schemeClr val="accent1">
              <a:lumMod val="20000"/>
              <a:lumOff val="80000"/>
            </a:schemeClr>
          </a:solidFill>
        </p:spPr>
        <p:txBody>
          <a:bodyPr wrap="square" rtlCol="0">
            <a:spAutoFit/>
          </a:bodyPr>
          <a:lstStyle/>
          <a:p>
            <a:pPr algn="ctr"/>
            <a:r>
              <a:rPr lang="en-US" b="1" dirty="0">
                <a:ea typeface="Tamil Sangam MN" pitchFamily="2" charset="0"/>
                <a:cs typeface="Tamil Sangam MN" pitchFamily="2" charset="0"/>
              </a:rPr>
              <a:t>STEP 03</a:t>
            </a:r>
          </a:p>
        </p:txBody>
      </p:sp>
      <p:sp>
        <p:nvSpPr>
          <p:cNvPr id="9" name="TextBox 8">
            <a:extLst>
              <a:ext uri="{FF2B5EF4-FFF2-40B4-BE49-F238E27FC236}">
                <a16:creationId xmlns:a16="http://schemas.microsoft.com/office/drawing/2014/main" id="{D3C66C91-6338-125B-76F6-491826698A96}"/>
              </a:ext>
            </a:extLst>
          </p:cNvPr>
          <p:cNvSpPr txBox="1"/>
          <p:nvPr/>
        </p:nvSpPr>
        <p:spPr>
          <a:xfrm>
            <a:off x="585788" y="2412716"/>
            <a:ext cx="2808000" cy="2062103"/>
          </a:xfrm>
          <a:prstGeom prst="rect">
            <a:avLst/>
          </a:prstGeom>
          <a:noFill/>
        </p:spPr>
        <p:txBody>
          <a:bodyPr wrap="square">
            <a:spAutoFit/>
          </a:bodyPr>
          <a:lstStyle/>
          <a:p>
            <a:pPr marL="285750" indent="-285750">
              <a:buFont typeface="Arial" panose="020B0604020202020204" pitchFamily="34" charset="0"/>
              <a:buChar char="•"/>
            </a:pPr>
            <a:r>
              <a:rPr lang="en-GB" sz="1600" b="0" i="0" dirty="0">
                <a:effectLst/>
                <a:ea typeface="Tamil Sangam MN" pitchFamily="2" charset="0"/>
                <a:cs typeface="Tamil Sangam MN" pitchFamily="2" charset="0"/>
              </a:rPr>
              <a:t>The participants in the study included parents/carers of young people who were experiencing bullying in school and had contacted the Kidscape Parent Advice line. </a:t>
            </a:r>
            <a:endParaRPr lang="en-US" sz="1600" dirty="0">
              <a:ea typeface="Tamil Sangam MN" pitchFamily="2" charset="0"/>
              <a:cs typeface="Tamil Sangam MN" pitchFamily="2" charset="0"/>
            </a:endParaRPr>
          </a:p>
        </p:txBody>
      </p:sp>
      <p:sp>
        <p:nvSpPr>
          <p:cNvPr id="10" name="TextBox 9">
            <a:extLst>
              <a:ext uri="{FF2B5EF4-FFF2-40B4-BE49-F238E27FC236}">
                <a16:creationId xmlns:a16="http://schemas.microsoft.com/office/drawing/2014/main" id="{183D1954-BE8D-210C-F5F3-1A0D567E5318}"/>
              </a:ext>
            </a:extLst>
          </p:cNvPr>
          <p:cNvSpPr txBox="1"/>
          <p:nvPr/>
        </p:nvSpPr>
        <p:spPr>
          <a:xfrm>
            <a:off x="3743325" y="2416814"/>
            <a:ext cx="4743450" cy="4031873"/>
          </a:xfrm>
          <a:prstGeom prst="rect">
            <a:avLst/>
          </a:prstGeom>
          <a:noFill/>
        </p:spPr>
        <p:txBody>
          <a:bodyPr wrap="square">
            <a:spAutoFit/>
          </a:bodyPr>
          <a:lstStyle/>
          <a:p>
            <a:pPr marL="285750" indent="-285750">
              <a:buFont typeface="Arial" panose="020B0604020202020204" pitchFamily="34" charset="0"/>
              <a:buChar char="•"/>
            </a:pPr>
            <a:r>
              <a:rPr lang="en-GB" sz="1600" dirty="0">
                <a:effectLst/>
                <a:ea typeface="Tamil Sangam MN" pitchFamily="2" charset="0"/>
                <a:cs typeface="Tamil Sangam MN" pitchFamily="2" charset="0"/>
              </a:rPr>
              <a:t>In total, 20 families were offered therapeutic support, and 18 agreed to participate in this evaluation of the support. </a:t>
            </a:r>
          </a:p>
          <a:p>
            <a:pPr marL="285750" indent="-285750">
              <a:buFont typeface="Arial" panose="020B0604020202020204" pitchFamily="34" charset="0"/>
              <a:buChar char="•"/>
            </a:pPr>
            <a:r>
              <a:rPr lang="en-GB" sz="1600" dirty="0">
                <a:effectLst/>
                <a:ea typeface="Tamil Sangam MN" pitchFamily="2" charset="0"/>
                <a:cs typeface="Tamil Sangam MN" pitchFamily="2" charset="0"/>
              </a:rPr>
              <a:t>The young people ranged between 8 and 16 years old (M=11.28, SD=2.24), 9 (50%) young people were male, and 9 (50%) were female.</a:t>
            </a:r>
          </a:p>
          <a:p>
            <a:r>
              <a:rPr lang="en-GB" sz="1600" dirty="0">
                <a:effectLst/>
                <a:ea typeface="Tamil Sangam MN" pitchFamily="2" charset="0"/>
                <a:cs typeface="Tamil Sangam MN" pitchFamily="2" charset="0"/>
              </a:rPr>
              <a:t>The questionnaires included: </a:t>
            </a:r>
          </a:p>
          <a:p>
            <a:pPr marL="285750" indent="-285750">
              <a:buFont typeface="Arial" panose="020B0604020202020204" pitchFamily="34" charset="0"/>
              <a:buChar char="•"/>
            </a:pPr>
            <a:r>
              <a:rPr lang="en-GB" sz="1600" dirty="0">
                <a:ea typeface="Tamil Sangam MN" pitchFamily="2" charset="0"/>
                <a:cs typeface="Tamil Sangam MN" pitchFamily="2" charset="0"/>
              </a:rPr>
              <a:t>P</a:t>
            </a:r>
            <a:r>
              <a:rPr lang="en-GB" sz="1600" dirty="0">
                <a:effectLst/>
                <a:ea typeface="Tamil Sangam MN" pitchFamily="2" charset="0"/>
                <a:cs typeface="Tamil Sangam MN" pitchFamily="2" charset="0"/>
              </a:rPr>
              <a:t>arent/carers' reports of their child's experiences of bullying (OBVQ, </a:t>
            </a:r>
            <a:r>
              <a:rPr lang="en-GB" sz="1600" dirty="0" err="1">
                <a:effectLst/>
                <a:ea typeface="Tamil Sangam MN" pitchFamily="2" charset="0"/>
                <a:cs typeface="Tamil Sangam MN" pitchFamily="2" charset="0"/>
              </a:rPr>
              <a:t>Demaray</a:t>
            </a:r>
            <a:r>
              <a:rPr lang="en-GB" sz="1600" dirty="0">
                <a:effectLst/>
                <a:ea typeface="Tamil Sangam MN" pitchFamily="2" charset="0"/>
                <a:cs typeface="Tamil Sangam MN" pitchFamily="2" charset="0"/>
              </a:rPr>
              <a:t> et al., 2013; Solberg &amp; Olweus, 2003); </a:t>
            </a:r>
          </a:p>
          <a:p>
            <a:pPr marL="285750" indent="-285750">
              <a:buFont typeface="Arial" panose="020B0604020202020204" pitchFamily="34" charset="0"/>
              <a:buChar char="•"/>
            </a:pPr>
            <a:r>
              <a:rPr lang="en-GB" sz="1600" dirty="0">
                <a:ea typeface="Tamil Sangam MN" pitchFamily="2" charset="0"/>
                <a:cs typeface="Tamil Sangam MN" pitchFamily="2" charset="0"/>
              </a:rPr>
              <a:t>Parent reports of </a:t>
            </a:r>
            <a:r>
              <a:rPr lang="en-GB" sz="1600" dirty="0">
                <a:effectLst/>
                <a:ea typeface="Tamil Sangam MN" pitchFamily="2" charset="0"/>
                <a:cs typeface="Tamil Sangam MN" pitchFamily="2" charset="0"/>
              </a:rPr>
              <a:t>their trauma symptoms (Chil</a:t>
            </a:r>
            <a:r>
              <a:rPr lang="en-GB" sz="1600" dirty="0">
                <a:ea typeface="Tamil Sangam MN" pitchFamily="2" charset="0"/>
                <a:cs typeface="Tamil Sangam MN" pitchFamily="2" charset="0"/>
              </a:rPr>
              <a:t>d &amp; Adolescent Trauma Scale, Parent Report, </a:t>
            </a:r>
            <a:r>
              <a:rPr lang="en-GB" sz="1600" dirty="0" err="1">
                <a:ea typeface="Tamil Sangam MN" pitchFamily="2" charset="0"/>
                <a:cs typeface="Tamil Sangam MN" pitchFamily="2" charset="0"/>
              </a:rPr>
              <a:t>Sachser</a:t>
            </a:r>
            <a:r>
              <a:rPr lang="en-GB" sz="1600" dirty="0">
                <a:ea typeface="Tamil Sangam MN" pitchFamily="2" charset="0"/>
                <a:cs typeface="Tamil Sangam MN" pitchFamily="2" charset="0"/>
              </a:rPr>
              <a:t> et al., 2017)</a:t>
            </a:r>
            <a:endParaRPr lang="en-GB" sz="1600" dirty="0">
              <a:effectLst/>
              <a:ea typeface="Tamil Sangam MN" pitchFamily="2" charset="0"/>
              <a:cs typeface="Tamil Sangam MN" pitchFamily="2" charset="0"/>
            </a:endParaRPr>
          </a:p>
          <a:p>
            <a:pPr marL="285750" indent="-285750">
              <a:buFont typeface="Arial" panose="020B0604020202020204" pitchFamily="34" charset="0"/>
              <a:buChar char="•"/>
            </a:pPr>
            <a:r>
              <a:rPr lang="en-GB" sz="1600" dirty="0">
                <a:ea typeface="Tamil Sangam MN" pitchFamily="2" charset="0"/>
                <a:cs typeface="Tamil Sangam MN" pitchFamily="2" charset="0"/>
              </a:rPr>
              <a:t>I</a:t>
            </a:r>
            <a:r>
              <a:rPr lang="en-GB" sz="1600" dirty="0">
                <a:effectLst/>
                <a:ea typeface="Tamil Sangam MN" pitchFamily="2" charset="0"/>
                <a:cs typeface="Tamil Sangam MN" pitchFamily="2" charset="0"/>
              </a:rPr>
              <a:t>n questionnaires 2 and 3, their opinions of the impact of the therapeutic intervention.</a:t>
            </a:r>
            <a:endParaRPr lang="en-US" sz="1600" dirty="0">
              <a:ea typeface="Tamil Sangam MN" pitchFamily="2" charset="0"/>
              <a:cs typeface="Tamil Sangam MN" pitchFamily="2" charset="0"/>
            </a:endParaRPr>
          </a:p>
          <a:p>
            <a:pPr marL="285750" indent="-285750">
              <a:buFont typeface="Arial" panose="020B0604020202020204" pitchFamily="34" charset="0"/>
              <a:buChar char="•"/>
            </a:pPr>
            <a:endParaRPr lang="en-GB" sz="1600" dirty="0">
              <a:effectLst/>
              <a:ea typeface="Tamil Sangam MN" pitchFamily="2" charset="0"/>
              <a:cs typeface="Tamil Sangam MN" pitchFamily="2" charset="0"/>
            </a:endParaRPr>
          </a:p>
        </p:txBody>
      </p:sp>
      <p:sp>
        <p:nvSpPr>
          <p:cNvPr id="11" name="TextBox 10">
            <a:extLst>
              <a:ext uri="{FF2B5EF4-FFF2-40B4-BE49-F238E27FC236}">
                <a16:creationId xmlns:a16="http://schemas.microsoft.com/office/drawing/2014/main" id="{49155F09-0C83-13D2-168A-BE39A45CDCFF}"/>
              </a:ext>
            </a:extLst>
          </p:cNvPr>
          <p:cNvSpPr txBox="1"/>
          <p:nvPr/>
        </p:nvSpPr>
        <p:spPr>
          <a:xfrm>
            <a:off x="8815391" y="2412716"/>
            <a:ext cx="3005137" cy="2800767"/>
          </a:xfrm>
          <a:prstGeom prst="rect">
            <a:avLst/>
          </a:prstGeom>
          <a:noFill/>
        </p:spPr>
        <p:txBody>
          <a:bodyPr wrap="square">
            <a:spAutoFit/>
          </a:bodyPr>
          <a:lstStyle/>
          <a:p>
            <a:pPr marL="285750" indent="-285750">
              <a:buFont typeface="Arial" panose="020B0604020202020204" pitchFamily="34" charset="0"/>
              <a:buChar char="•"/>
            </a:pPr>
            <a:r>
              <a:rPr lang="en-GB" sz="1600" b="0" i="0" dirty="0">
                <a:effectLst/>
                <a:ea typeface="Tamil Sangam MN" pitchFamily="2" charset="0"/>
                <a:cs typeface="Tamil Sangam MN" pitchFamily="2" charset="0"/>
              </a:rPr>
              <a:t>Parents were asked to complete three questionnaires before, immediately after, and three months after the intervention. </a:t>
            </a:r>
            <a:endParaRPr lang="en-GB" sz="1600" dirty="0">
              <a:ea typeface="Tamil Sangam MN" pitchFamily="2" charset="0"/>
              <a:cs typeface="Tamil Sangam MN" pitchFamily="2" charset="0"/>
            </a:endParaRPr>
          </a:p>
          <a:p>
            <a:pPr marL="285750" indent="-285750">
              <a:buFont typeface="Arial" panose="020B0604020202020204" pitchFamily="34" charset="0"/>
              <a:buChar char="•"/>
            </a:pPr>
            <a:r>
              <a:rPr lang="en-GB" sz="1600" dirty="0">
                <a:ea typeface="Tamil Sangam MN" pitchFamily="2" charset="0"/>
                <a:cs typeface="Tamil Sangam MN" pitchFamily="2" charset="0"/>
              </a:rPr>
              <a:t>For the evaluation we had data from 18 parents at time 1 and 8 parents at the end of the study. </a:t>
            </a:r>
            <a:endParaRPr lang="en-US" sz="1600" dirty="0">
              <a:ea typeface="Tamil Sangam MN" pitchFamily="2" charset="0"/>
              <a:cs typeface="Tamil Sangam MN" pitchFamily="2" charset="0"/>
            </a:endParaRPr>
          </a:p>
          <a:p>
            <a:pPr marL="285750" indent="-285750">
              <a:buFont typeface="Arial" panose="020B0604020202020204" pitchFamily="34" charset="0"/>
              <a:buChar char="•"/>
            </a:pPr>
            <a:endParaRPr lang="en-GB" sz="1600" b="0" i="0" dirty="0">
              <a:effectLst/>
              <a:ea typeface="Tamil Sangam MN" pitchFamily="2" charset="0"/>
              <a:cs typeface="Tamil Sangam MN" pitchFamily="2" charset="0"/>
            </a:endParaRPr>
          </a:p>
        </p:txBody>
      </p:sp>
      <p:pic>
        <p:nvPicPr>
          <p:cNvPr id="12" name="Graphic 11" descr="Caret Right with solid fill">
            <a:extLst>
              <a:ext uri="{FF2B5EF4-FFF2-40B4-BE49-F238E27FC236}">
                <a16:creationId xmlns:a16="http://schemas.microsoft.com/office/drawing/2014/main" id="{6FC6A2E0-AF09-3DE5-82FA-AE6121BE13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67746" y="1808815"/>
            <a:ext cx="651933" cy="651933"/>
          </a:xfrm>
          <a:prstGeom prst="rect">
            <a:avLst/>
          </a:prstGeom>
        </p:spPr>
      </p:pic>
      <p:pic>
        <p:nvPicPr>
          <p:cNvPr id="13" name="Graphic 12" descr="Caret Right with solid fill">
            <a:extLst>
              <a:ext uri="{FF2B5EF4-FFF2-40B4-BE49-F238E27FC236}">
                <a16:creationId xmlns:a16="http://schemas.microsoft.com/office/drawing/2014/main" id="{580C9ACF-651C-5474-851E-CD9F6A83E5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7548" y="1808815"/>
            <a:ext cx="651933" cy="651933"/>
          </a:xfrm>
          <a:prstGeom prst="rect">
            <a:avLst/>
          </a:prstGeom>
        </p:spPr>
      </p:pic>
    </p:spTree>
    <p:extLst>
      <p:ext uri="{BB962C8B-B14F-4D97-AF65-F5344CB8AC3E}">
        <p14:creationId xmlns:p14="http://schemas.microsoft.com/office/powerpoint/2010/main" val="4070883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4D65C-C10A-95EF-19D8-D5FFF93DC846}"/>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5589549-3BA9-E3C4-FE45-9719ACFF1373}"/>
              </a:ext>
            </a:extLst>
          </p:cNvPr>
          <p:cNvGraphicFramePr/>
          <p:nvPr>
            <p:extLst>
              <p:ext uri="{D42A27DB-BD31-4B8C-83A1-F6EECF244321}">
                <p14:modId xmlns:p14="http://schemas.microsoft.com/office/powerpoint/2010/main" val="1828733555"/>
              </p:ext>
            </p:extLst>
          </p:nvPr>
        </p:nvGraphicFramePr>
        <p:xfrm>
          <a:off x="400049" y="2378593"/>
          <a:ext cx="5526189" cy="3594521"/>
        </p:xfrm>
        <a:graphic>
          <a:graphicData uri="http://schemas.openxmlformats.org/drawingml/2006/chart">
            <c:chart xmlns:c="http://schemas.openxmlformats.org/drawingml/2006/chart" xmlns:r="http://schemas.openxmlformats.org/officeDocument/2006/relationships" r:id="rId2"/>
          </a:graphicData>
        </a:graphic>
      </p:graphicFrame>
      <p:sp>
        <p:nvSpPr>
          <p:cNvPr id="11" name="Content Placeholder 3">
            <a:extLst>
              <a:ext uri="{FF2B5EF4-FFF2-40B4-BE49-F238E27FC236}">
                <a16:creationId xmlns:a16="http://schemas.microsoft.com/office/drawing/2014/main" id="{0C3E39F3-DC12-FAC9-6327-D13BEE1ED2F8}"/>
              </a:ext>
            </a:extLst>
          </p:cNvPr>
          <p:cNvSpPr txBox="1">
            <a:spLocks/>
          </p:cNvSpPr>
          <p:nvPr/>
        </p:nvSpPr>
        <p:spPr>
          <a:xfrm>
            <a:off x="6265763" y="1987675"/>
            <a:ext cx="5354737"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2000" dirty="0">
                <a:ea typeface="Tamil Sangam MN" pitchFamily="2" charset="0"/>
                <a:cs typeface="Tamil Sangam MN" pitchFamily="2" charset="0"/>
              </a:rPr>
              <a:t>The majority of parents reported that their child had been bullied several times a week.</a:t>
            </a:r>
          </a:p>
          <a:p>
            <a:pPr marL="285750" indent="-285750"/>
            <a:endParaRPr lang="en-GB" sz="2000" dirty="0">
              <a:ea typeface="Tamil Sangam MN" pitchFamily="2" charset="0"/>
              <a:cs typeface="Tamil Sangam MN" pitchFamily="2" charset="0"/>
            </a:endParaRPr>
          </a:p>
          <a:p>
            <a:pPr marL="285750" indent="-285750"/>
            <a:r>
              <a:rPr lang="en-GB" sz="2000" dirty="0">
                <a:ea typeface="Tamil Sangam MN" pitchFamily="2" charset="0"/>
                <a:cs typeface="Tamil Sangam MN" pitchFamily="2" charset="0"/>
              </a:rPr>
              <a:t>15 (83.3%) participants reported that their child had taken time out of school because of bullying. </a:t>
            </a:r>
            <a:endParaRPr lang="en-US" sz="2000" dirty="0">
              <a:ea typeface="Tamil Sangam MN" pitchFamily="2" charset="0"/>
              <a:cs typeface="Tamil Sangam MN" pitchFamily="2" charset="0"/>
            </a:endParaRPr>
          </a:p>
          <a:p>
            <a:pPr marL="285750" indent="-285750"/>
            <a:endParaRPr lang="en-GB" sz="2000" dirty="0">
              <a:ea typeface="Tamil Sangam MN" pitchFamily="2" charset="0"/>
              <a:cs typeface="Tamil Sangam MN" pitchFamily="2" charset="0"/>
            </a:endParaRPr>
          </a:p>
          <a:p>
            <a:pPr marL="285750" indent="-285750"/>
            <a:r>
              <a:rPr lang="en-GB" sz="2000" dirty="0">
                <a:ea typeface="Tamil Sangam MN" pitchFamily="2" charset="0"/>
                <a:cs typeface="Tamil Sangam MN" pitchFamily="2" charset="0"/>
              </a:rPr>
              <a:t>All the parents in the study (N=18) had reported their child's experiences of bullying to the school.</a:t>
            </a:r>
          </a:p>
          <a:p>
            <a:pPr marL="742950" lvl="1" indent="-285750"/>
            <a:r>
              <a:rPr lang="en-GB" sz="2000" dirty="0">
                <a:ea typeface="Tamil Sangam MN" pitchFamily="2" charset="0"/>
                <a:cs typeface="Tamil Sangam MN" pitchFamily="2" charset="0"/>
              </a:rPr>
              <a:t>Four parents (22.2%) reported that the bullying had improved since reporting</a:t>
            </a:r>
            <a:r>
              <a:rPr lang="en-US" sz="2000" dirty="0">
                <a:ea typeface="Tamil Sangam MN" pitchFamily="2" charset="0"/>
                <a:cs typeface="Tamil Sangam MN" pitchFamily="2" charset="0"/>
              </a:rPr>
              <a:t>.</a:t>
            </a:r>
          </a:p>
          <a:p>
            <a:pPr marL="285750" indent="-285750"/>
            <a:endParaRPr lang="en-GB" sz="2000" dirty="0">
              <a:effectLst/>
              <a:ea typeface="Tamil Sangam MN" pitchFamily="2" charset="0"/>
              <a:cs typeface="Tamil Sangam MN" pitchFamily="2" charset="0"/>
            </a:endParaRPr>
          </a:p>
          <a:p>
            <a:endParaRPr lang="en-US" sz="2000" dirty="0">
              <a:ea typeface="Tamil Sangam MN" pitchFamily="2" charset="0"/>
              <a:cs typeface="Tamil Sangam MN" pitchFamily="2" charset="0"/>
            </a:endParaRPr>
          </a:p>
        </p:txBody>
      </p:sp>
      <p:sp>
        <p:nvSpPr>
          <p:cNvPr id="9" name="Title 1">
            <a:extLst>
              <a:ext uri="{FF2B5EF4-FFF2-40B4-BE49-F238E27FC236}">
                <a16:creationId xmlns:a16="http://schemas.microsoft.com/office/drawing/2014/main" id="{6D7A4578-F771-8412-405D-CA55976F93CA}"/>
              </a:ext>
            </a:extLst>
          </p:cNvPr>
          <p:cNvSpPr>
            <a:spLocks noGrp="1"/>
          </p:cNvSpPr>
          <p:nvPr>
            <p:ph type="title"/>
          </p:nvPr>
        </p:nvSpPr>
        <p:spPr>
          <a:xfrm>
            <a:off x="571500" y="689289"/>
            <a:ext cx="11049000" cy="1084101"/>
          </a:xfrm>
        </p:spPr>
        <p:txBody>
          <a:bodyPr/>
          <a:lstStyle/>
          <a:p>
            <a:r>
              <a:rPr lang="en-US" dirty="0"/>
              <a:t>Results</a:t>
            </a:r>
          </a:p>
        </p:txBody>
      </p:sp>
    </p:spTree>
    <p:extLst>
      <p:ext uri="{BB962C8B-B14F-4D97-AF65-F5344CB8AC3E}">
        <p14:creationId xmlns:p14="http://schemas.microsoft.com/office/powerpoint/2010/main" val="1912359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2543EE-3018-8A8F-A053-4D4B55DCE4D6}"/>
              </a:ext>
            </a:extLst>
          </p:cNvPr>
          <p:cNvSpPr>
            <a:spLocks noGrp="1"/>
          </p:cNvSpPr>
          <p:nvPr>
            <p:ph idx="1"/>
          </p:nvPr>
        </p:nvSpPr>
        <p:spPr>
          <a:xfrm>
            <a:off x="5114925" y="2056477"/>
            <a:ext cx="6505575" cy="4112234"/>
          </a:xfrm>
        </p:spPr>
        <p:txBody>
          <a:bodyPr>
            <a:normAutofit fontScale="85000" lnSpcReduction="10000"/>
          </a:bodyPr>
          <a:lstStyle/>
          <a:p>
            <a:r>
              <a:rPr lang="en-GB" sz="1800" b="1" kern="100" dirty="0">
                <a:effectLst/>
                <a:ea typeface="Tamil Sangam MN" pitchFamily="2" charset="0"/>
                <a:cs typeface="Tamil Sangam MN" pitchFamily="2" charset="0"/>
              </a:rPr>
              <a:t>Parent 1:</a:t>
            </a:r>
            <a:r>
              <a:rPr lang="en-GB" sz="1800" kern="100" dirty="0">
                <a:effectLst/>
                <a:ea typeface="Tamil Sangam MN" pitchFamily="2" charset="0"/>
                <a:cs typeface="Tamil Sangam MN" pitchFamily="2" charset="0"/>
              </a:rPr>
              <a:t> “Teachers said for a long time that Sam was sensitive to the other boy and that it was not targeted bullying. </a:t>
            </a:r>
            <a:r>
              <a:rPr lang="en-GB" sz="1800" b="1" kern="100" dirty="0">
                <a:effectLst/>
                <a:ea typeface="Tamil Sangam MN" pitchFamily="2" charset="0"/>
                <a:cs typeface="Tamil Sangam MN" pitchFamily="2" charset="0"/>
              </a:rPr>
              <a:t>He was not validated or acknowledged </a:t>
            </a:r>
            <a:r>
              <a:rPr lang="en-GB" sz="1800" kern="100" dirty="0">
                <a:effectLst/>
                <a:ea typeface="Tamil Sangam MN" pitchFamily="2" charset="0"/>
                <a:cs typeface="Tamil Sangam MN" pitchFamily="2" charset="0"/>
              </a:rPr>
              <a:t>at school until we fought them until they did. 3 weeks ago, </a:t>
            </a:r>
            <a:r>
              <a:rPr lang="en-GB" sz="1800" b="1" kern="100" dirty="0">
                <a:effectLst/>
                <a:ea typeface="Tamil Sangam MN" pitchFamily="2" charset="0"/>
                <a:cs typeface="Tamil Sangam MN" pitchFamily="2" charset="0"/>
              </a:rPr>
              <a:t>Sam was moved into another class as the bully cannot be moved for unknown reasons</a:t>
            </a:r>
            <a:r>
              <a:rPr lang="en-GB" sz="1800" kern="100" dirty="0">
                <a:effectLst/>
                <a:ea typeface="Tamil Sangam MN" pitchFamily="2" charset="0"/>
                <a:cs typeface="Tamil Sangam MN" pitchFamily="2" charset="0"/>
              </a:rPr>
              <a:t>.” </a:t>
            </a:r>
          </a:p>
          <a:p>
            <a:r>
              <a:rPr lang="en-GB" sz="1800" b="1" kern="100" dirty="0">
                <a:effectLst/>
                <a:ea typeface="Tamil Sangam MN" pitchFamily="2" charset="0"/>
                <a:cs typeface="Tamil Sangam MN" pitchFamily="2" charset="0"/>
              </a:rPr>
              <a:t>Parent 2:</a:t>
            </a:r>
            <a:r>
              <a:rPr lang="en-GB" sz="1800" kern="100" dirty="0">
                <a:effectLst/>
                <a:ea typeface="Tamil Sangam MN" pitchFamily="2" charset="0"/>
                <a:cs typeface="Tamil Sangam MN" pitchFamily="2" charset="0"/>
              </a:rPr>
              <a:t> “I repeatedly reported the incidents, but school said </a:t>
            </a:r>
            <a:r>
              <a:rPr lang="en-GB" sz="1800" b="1" kern="100" dirty="0">
                <a:effectLst/>
                <a:ea typeface="Tamil Sangam MN" pitchFamily="2" charset="0"/>
                <a:cs typeface="Tamil Sangam MN" pitchFamily="2" charset="0"/>
              </a:rPr>
              <a:t>they couldn't find any evidence</a:t>
            </a:r>
            <a:r>
              <a:rPr lang="en-GB" sz="1800" kern="100" dirty="0">
                <a:effectLst/>
                <a:ea typeface="Tamil Sangam MN" pitchFamily="2" charset="0"/>
                <a:cs typeface="Tamil Sangam MN" pitchFamily="2" charset="0"/>
              </a:rPr>
              <a:t>. They ostracised my son, spread rumours about him and surrounded him. They were verbally nasty and made threats of violence. After the evidence was found and they were punished, they have continued to target him on a lower scale - tripping him up with a hockey stick; pushing him over repeatedly; telling him they have never bullied him and he is a liar. </a:t>
            </a:r>
            <a:r>
              <a:rPr lang="en-GB" sz="1800" b="1" kern="100" dirty="0">
                <a:effectLst/>
                <a:ea typeface="Tamil Sangam MN" pitchFamily="2" charset="0"/>
                <a:cs typeface="Tamil Sangam MN" pitchFamily="2" charset="0"/>
              </a:rPr>
              <a:t>School have said the latest incidents were "accidents". I don't think they are willing to admit that the bullying is ongoing.”</a:t>
            </a:r>
          </a:p>
        </p:txBody>
      </p:sp>
      <p:pic>
        <p:nvPicPr>
          <p:cNvPr id="5" name="Picture 4" descr="A person hugging a child&#10;&#10;Description automatically generated">
            <a:extLst>
              <a:ext uri="{FF2B5EF4-FFF2-40B4-BE49-F238E27FC236}">
                <a16:creationId xmlns:a16="http://schemas.microsoft.com/office/drawing/2014/main" id="{B39BC2F2-6805-1F7A-2800-A7186F0E0396}"/>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l="17184" r="19606"/>
          <a:stretch/>
        </p:blipFill>
        <p:spPr>
          <a:xfrm>
            <a:off x="571500" y="1947078"/>
            <a:ext cx="4435444" cy="4221633"/>
          </a:xfrm>
          <a:prstGeom prst="rect">
            <a:avLst/>
          </a:prstGeom>
        </p:spPr>
      </p:pic>
      <p:sp>
        <p:nvSpPr>
          <p:cNvPr id="6" name="Title 5">
            <a:extLst>
              <a:ext uri="{FF2B5EF4-FFF2-40B4-BE49-F238E27FC236}">
                <a16:creationId xmlns:a16="http://schemas.microsoft.com/office/drawing/2014/main" id="{657B83E9-30DD-ECD0-21DE-D48C8159126E}"/>
              </a:ext>
            </a:extLst>
          </p:cNvPr>
          <p:cNvSpPr>
            <a:spLocks noGrp="1"/>
          </p:cNvSpPr>
          <p:nvPr>
            <p:ph type="title"/>
          </p:nvPr>
        </p:nvSpPr>
        <p:spPr/>
        <p:txBody>
          <a:bodyPr/>
          <a:lstStyle/>
          <a:p>
            <a:r>
              <a:rPr lang="en-US" dirty="0"/>
              <a:t>Results</a:t>
            </a:r>
          </a:p>
        </p:txBody>
      </p:sp>
    </p:spTree>
    <p:extLst>
      <p:ext uri="{BB962C8B-B14F-4D97-AF65-F5344CB8AC3E}">
        <p14:creationId xmlns:p14="http://schemas.microsoft.com/office/powerpoint/2010/main" val="2953123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9AAC740-8CE6-2292-9489-67A123C21AFD}"/>
              </a:ext>
            </a:extLst>
          </p:cNvPr>
          <p:cNvSpPr txBox="1"/>
          <p:nvPr/>
        </p:nvSpPr>
        <p:spPr>
          <a:xfrm>
            <a:off x="571500" y="1996225"/>
            <a:ext cx="5806151" cy="4154984"/>
          </a:xfrm>
          <a:prstGeom prst="rect">
            <a:avLst/>
          </a:prstGeom>
          <a:noFill/>
        </p:spPr>
        <p:txBody>
          <a:bodyPr wrap="square">
            <a:spAutoFit/>
          </a:bodyPr>
          <a:lstStyle/>
          <a:p>
            <a:pPr marL="0" indent="0">
              <a:buNone/>
            </a:pPr>
            <a:r>
              <a:rPr lang="en-GB" sz="1600" b="1" dirty="0">
                <a:effectLst/>
                <a:ea typeface="Tamil Sangam MN" pitchFamily="2" charset="0"/>
                <a:cs typeface="Tamil Sangam MN" pitchFamily="2" charset="0"/>
              </a:rPr>
              <a:t>TRAUMA SCORES</a:t>
            </a:r>
          </a:p>
          <a:p>
            <a:r>
              <a:rPr lang="en-GB" sz="1600" dirty="0">
                <a:effectLst/>
                <a:ea typeface="Tamil Sangam MN" pitchFamily="2" charset="0"/>
                <a:cs typeface="Tamil Sangam MN" pitchFamily="2" charset="0"/>
              </a:rPr>
              <a:t>When interpreting the CATS, a total trauma score of 21 can be used to indicate clinically relevant trauma symptoms. </a:t>
            </a:r>
          </a:p>
          <a:p>
            <a:endParaRPr lang="en-GB" sz="1600" dirty="0">
              <a:effectLst/>
              <a:ea typeface="Tamil Sangam MN" pitchFamily="2" charset="0"/>
              <a:cs typeface="Tamil Sangam MN" pitchFamily="2" charset="0"/>
            </a:endParaRPr>
          </a:p>
          <a:p>
            <a:r>
              <a:rPr lang="en-GB" sz="1600" dirty="0">
                <a:effectLst/>
                <a:ea typeface="Tamil Sangam MN" pitchFamily="2" charset="0"/>
                <a:cs typeface="Tamil Sangam MN" pitchFamily="2" charset="0"/>
              </a:rPr>
              <a:t>At the start of the study, all 18 participants had a trauma score of over 21. </a:t>
            </a:r>
            <a:endParaRPr lang="en-GB" sz="1600" dirty="0">
              <a:solidFill>
                <a:srgbClr val="303926"/>
              </a:solidFill>
              <a:effectLst/>
              <a:ea typeface="Tamil Sangam MN" pitchFamily="2" charset="0"/>
              <a:cs typeface="Tamil Sangam MN" pitchFamily="2" charset="0"/>
            </a:endParaRPr>
          </a:p>
          <a:p>
            <a:endParaRPr lang="en-GB" sz="1600" dirty="0">
              <a:solidFill>
                <a:srgbClr val="303926"/>
              </a:solidFill>
              <a:ea typeface="Tamil Sangam MN" pitchFamily="2" charset="0"/>
              <a:cs typeface="Tamil Sangam MN" pitchFamily="2" charset="0"/>
            </a:endParaRPr>
          </a:p>
          <a:p>
            <a:r>
              <a:rPr lang="en-GB" sz="1600" b="1" dirty="0">
                <a:solidFill>
                  <a:srgbClr val="303926"/>
                </a:solidFill>
                <a:ea typeface="Tamil Sangam MN" pitchFamily="2" charset="0"/>
                <a:cs typeface="Tamil Sangam MN" pitchFamily="2" charset="0"/>
              </a:rPr>
              <a:t>OTHER IMPACTS</a:t>
            </a:r>
          </a:p>
          <a:p>
            <a:r>
              <a:rPr lang="en-GB" sz="1600" dirty="0">
                <a:solidFill>
                  <a:srgbClr val="303926"/>
                </a:solidFill>
                <a:effectLst/>
                <a:ea typeface="Tamil Sangam MN" pitchFamily="2" charset="0"/>
                <a:cs typeface="Tamil Sangam MN" pitchFamily="2" charset="0"/>
              </a:rPr>
              <a:t>Bullying was found to impact on children/ young people in terms of feelings of: </a:t>
            </a:r>
          </a:p>
          <a:p>
            <a:pPr marL="342900" indent="-342900">
              <a:buAutoNum type="arabicParenR"/>
            </a:pPr>
            <a:r>
              <a:rPr lang="en-GB" sz="1600" dirty="0">
                <a:solidFill>
                  <a:srgbClr val="303926"/>
                </a:solidFill>
                <a:effectLst/>
                <a:ea typeface="Tamil Sangam MN" pitchFamily="2" charset="0"/>
                <a:cs typeface="Tamil Sangam MN" pitchFamily="2" charset="0"/>
              </a:rPr>
              <a:t>Poor mental health </a:t>
            </a:r>
          </a:p>
          <a:p>
            <a:pPr marL="342900" indent="-342900">
              <a:buAutoNum type="arabicParenR"/>
            </a:pPr>
            <a:r>
              <a:rPr lang="en-GB" sz="1600" dirty="0">
                <a:solidFill>
                  <a:srgbClr val="303926"/>
                </a:solidFill>
                <a:effectLst/>
                <a:ea typeface="Tamil Sangam MN" pitchFamily="2" charset="0"/>
                <a:cs typeface="Tamil Sangam MN" pitchFamily="2" charset="0"/>
              </a:rPr>
              <a:t>Physical Symptoms</a:t>
            </a:r>
          </a:p>
          <a:p>
            <a:pPr marL="342900" indent="-342900">
              <a:buAutoNum type="arabicParenR"/>
            </a:pPr>
            <a:r>
              <a:rPr lang="en-GB" sz="1600" dirty="0">
                <a:solidFill>
                  <a:srgbClr val="303926"/>
                </a:solidFill>
                <a:effectLst/>
                <a:ea typeface="Tamil Sangam MN" pitchFamily="2" charset="0"/>
                <a:cs typeface="Tamil Sangam MN" pitchFamily="2" charset="0"/>
              </a:rPr>
              <a:t>Fear and Trust </a:t>
            </a:r>
          </a:p>
          <a:p>
            <a:pPr marL="342900" indent="-342900">
              <a:buAutoNum type="arabicParenR"/>
            </a:pPr>
            <a:r>
              <a:rPr lang="en-GB" sz="1600" dirty="0">
                <a:solidFill>
                  <a:srgbClr val="303926"/>
                </a:solidFill>
                <a:effectLst/>
                <a:ea typeface="Tamil Sangam MN" pitchFamily="2" charset="0"/>
                <a:cs typeface="Tamil Sangam MN" pitchFamily="2" charset="0"/>
              </a:rPr>
              <a:t>Impact on learning/ engagement in school</a:t>
            </a:r>
          </a:p>
          <a:p>
            <a:pPr marL="342900" indent="-342900">
              <a:buAutoNum type="arabicParenR"/>
            </a:pPr>
            <a:r>
              <a:rPr lang="en-GB" sz="1600" dirty="0">
                <a:solidFill>
                  <a:srgbClr val="303926"/>
                </a:solidFill>
                <a:effectLst/>
                <a:ea typeface="Tamil Sangam MN" pitchFamily="2" charset="0"/>
                <a:cs typeface="Tamil Sangam MN" pitchFamily="2" charset="0"/>
              </a:rPr>
              <a:t>Confidence </a:t>
            </a:r>
          </a:p>
          <a:p>
            <a:pPr marL="342900" indent="-342900">
              <a:buAutoNum type="arabicParenR"/>
            </a:pPr>
            <a:r>
              <a:rPr lang="en-GB" sz="1600" dirty="0">
                <a:solidFill>
                  <a:srgbClr val="303926"/>
                </a:solidFill>
                <a:effectLst/>
                <a:ea typeface="Tamil Sangam MN" pitchFamily="2" charset="0"/>
                <a:cs typeface="Tamil Sangam MN" pitchFamily="2" charset="0"/>
              </a:rPr>
              <a:t>Social Isolation </a:t>
            </a:r>
            <a:endParaRPr lang="en-US" sz="1600" dirty="0">
              <a:ea typeface="Tamil Sangam MN" pitchFamily="2" charset="0"/>
              <a:cs typeface="Tamil Sangam MN" pitchFamily="2" charset="0"/>
            </a:endParaRPr>
          </a:p>
        </p:txBody>
      </p:sp>
      <p:sp>
        <p:nvSpPr>
          <p:cNvPr id="11" name="TextBox 10">
            <a:extLst>
              <a:ext uri="{FF2B5EF4-FFF2-40B4-BE49-F238E27FC236}">
                <a16:creationId xmlns:a16="http://schemas.microsoft.com/office/drawing/2014/main" id="{75D8997C-3F1A-D1D2-3A46-F4F92C03B2F8}"/>
              </a:ext>
            </a:extLst>
          </p:cNvPr>
          <p:cNvSpPr txBox="1"/>
          <p:nvPr/>
        </p:nvSpPr>
        <p:spPr>
          <a:xfrm>
            <a:off x="6504977" y="5036496"/>
            <a:ext cx="5115522" cy="338554"/>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Tamil Sangam MN" pitchFamily="2" charset="0"/>
                <a:cs typeface="Times New Roman" panose="02020603050405020304" pitchFamily="18" charset="0"/>
              </a:rPr>
              <a:t>"He didn't feel safe at school no one believed him".</a:t>
            </a:r>
            <a:endParaRPr lang="en-GB" sz="1600" kern="100" dirty="0">
              <a:solidFill>
                <a:schemeClr val="bg1"/>
              </a:solidFill>
              <a:effectLst/>
              <a:latin typeface="Calibri" panose="020F0502020204030204" pitchFamily="34" charset="0"/>
              <a:ea typeface="Tamil Sangam MN" pitchFamily="2" charset="0"/>
              <a:cs typeface="Times New Roman" panose="02020603050405020304" pitchFamily="18" charset="0"/>
            </a:endParaRPr>
          </a:p>
        </p:txBody>
      </p:sp>
      <p:sp>
        <p:nvSpPr>
          <p:cNvPr id="14" name="TextBox 13">
            <a:extLst>
              <a:ext uri="{FF2B5EF4-FFF2-40B4-BE49-F238E27FC236}">
                <a16:creationId xmlns:a16="http://schemas.microsoft.com/office/drawing/2014/main" id="{901D4928-5FFC-C5E9-C99C-079691E29FE5}"/>
              </a:ext>
            </a:extLst>
          </p:cNvPr>
          <p:cNvSpPr txBox="1"/>
          <p:nvPr/>
        </p:nvSpPr>
        <p:spPr>
          <a:xfrm>
            <a:off x="6514841" y="2184603"/>
            <a:ext cx="5105811" cy="338554"/>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"Alice took an intentional overdose of 16 paracetamol."</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8EB44F9D-4944-8130-1AA9-53E550A603DF}"/>
              </a:ext>
            </a:extLst>
          </p:cNvPr>
          <p:cNvSpPr txBox="1"/>
          <p:nvPr/>
        </p:nvSpPr>
        <p:spPr>
          <a:xfrm>
            <a:off x="6502213" y="2557289"/>
            <a:ext cx="5118288" cy="584775"/>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"Having tummy pain, nausea, headache, panic attacks, challenging behaviour".</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BBB887AE-4139-5012-F080-2F5D2007B7E9}"/>
              </a:ext>
            </a:extLst>
          </p:cNvPr>
          <p:cNvSpPr txBox="1"/>
          <p:nvPr/>
        </p:nvSpPr>
        <p:spPr>
          <a:xfrm>
            <a:off x="6504976" y="3171372"/>
            <a:ext cx="5115524" cy="584775"/>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"She struggles to get to sleep and does not sleep well and this seems worse when she is having a poor time at school."</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6235E59D-6747-C1DB-D3A2-92AFFA8B7DB3}"/>
              </a:ext>
            </a:extLst>
          </p:cNvPr>
          <p:cNvSpPr txBox="1"/>
          <p:nvPr/>
        </p:nvSpPr>
        <p:spPr>
          <a:xfrm>
            <a:off x="6518414" y="3797107"/>
            <a:ext cx="5102976" cy="584775"/>
          </a:xfrm>
          <a:prstGeom prst="rect">
            <a:avLst/>
          </a:prstGeom>
          <a:solidFill>
            <a:schemeClr val="tx2">
              <a:lumMod val="75000"/>
            </a:schemeClr>
          </a:solidFill>
        </p:spPr>
        <p:txBody>
          <a:bodyPr wrap="square">
            <a:spAutoFit/>
          </a:bodyPr>
          <a:lstStyle/>
          <a:p>
            <a:pPr algn="ctr"/>
            <a:r>
              <a:rPr lang="en-GB"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sits in class fearing the bully will burst in and attack him</a:t>
            </a:r>
            <a:r>
              <a:rPr lang="en-GB"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FF35E070-CE30-C981-B276-79FBA52AA824}"/>
              </a:ext>
            </a:extLst>
          </p:cNvPr>
          <p:cNvSpPr txBox="1"/>
          <p:nvPr/>
        </p:nvSpPr>
        <p:spPr>
          <a:xfrm>
            <a:off x="6518414" y="4424098"/>
            <a:ext cx="5102976" cy="584775"/>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has been devastating to my child's wellbeing, confidence and academic progress."</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AAFF40A9-D23C-B369-2664-EFDEFB8FCC3F}"/>
              </a:ext>
            </a:extLst>
          </p:cNvPr>
          <p:cNvSpPr txBox="1"/>
          <p:nvPr/>
        </p:nvSpPr>
        <p:spPr>
          <a:xfrm>
            <a:off x="6518414" y="5406617"/>
            <a:ext cx="5102976" cy="584775"/>
          </a:xfrm>
          <a:prstGeom prst="rect">
            <a:avLst/>
          </a:prstGeom>
          <a:solidFill>
            <a:schemeClr val="tx2">
              <a:lumMod val="75000"/>
            </a:schemeClr>
          </a:solidFill>
        </p:spPr>
        <p:txBody>
          <a:bodyPr wrap="square">
            <a:spAutoFit/>
          </a:bodyPr>
          <a:lstStyle/>
          <a:p>
            <a:pPr algn="ctr"/>
            <a:r>
              <a:rPr lang="en-GB" sz="1600" i="1" dirty="0">
                <a:solidFill>
                  <a:schemeClr val="bg1"/>
                </a:solidFill>
                <a:effectLst/>
                <a:latin typeface="Times New Roman" panose="02020603050405020304" pitchFamily="18" charset="0"/>
                <a:ea typeface="Calibri" panose="020F0502020204030204" pitchFamily="34" charset="0"/>
              </a:rPr>
              <a:t>"My son, avoids social gathering outside people he knows.</a:t>
            </a:r>
            <a:r>
              <a:rPr lang="en-GB" sz="1600" dirty="0">
                <a:solidFill>
                  <a:schemeClr val="bg1"/>
                </a:solidFill>
                <a:effectLst/>
                <a:latin typeface="Times New Roman" panose="02020603050405020304" pitchFamily="18" charset="0"/>
                <a:ea typeface="Calibri" panose="020F0502020204030204" pitchFamily="34" charset="0"/>
              </a:rPr>
              <a:t> </a:t>
            </a:r>
            <a:r>
              <a:rPr lang="en-GB" sz="1600" i="1" dirty="0">
                <a:solidFill>
                  <a:schemeClr val="bg1"/>
                </a:solidFill>
                <a:effectLst/>
                <a:latin typeface="Times New Roman" panose="02020603050405020304" pitchFamily="18" charset="0"/>
                <a:ea typeface="Calibri" panose="020F0502020204030204" pitchFamily="34" charset="0"/>
              </a:rPr>
              <a:t>He relies on, online friends."</a:t>
            </a:r>
            <a:r>
              <a:rPr lang="en-GB" sz="1600" dirty="0">
                <a:solidFill>
                  <a:schemeClr val="bg1"/>
                </a:solidFill>
                <a:effectLst/>
              </a:rPr>
              <a:t> </a:t>
            </a:r>
            <a:endParaRPr lang="en-US" sz="1600" dirty="0">
              <a:solidFill>
                <a:schemeClr val="bg1"/>
              </a:solidFill>
            </a:endParaRPr>
          </a:p>
        </p:txBody>
      </p:sp>
      <p:sp>
        <p:nvSpPr>
          <p:cNvPr id="5" name="Title 1">
            <a:extLst>
              <a:ext uri="{FF2B5EF4-FFF2-40B4-BE49-F238E27FC236}">
                <a16:creationId xmlns:a16="http://schemas.microsoft.com/office/drawing/2014/main" id="{EC0AA653-ED7D-F2AF-C005-01BD2BD4842B}"/>
              </a:ext>
            </a:extLst>
          </p:cNvPr>
          <p:cNvSpPr>
            <a:spLocks noGrp="1"/>
          </p:cNvSpPr>
          <p:nvPr>
            <p:ph type="title"/>
          </p:nvPr>
        </p:nvSpPr>
        <p:spPr/>
        <p:txBody>
          <a:bodyPr anchor="ctr">
            <a:noAutofit/>
          </a:bodyPr>
          <a:lstStyle/>
          <a:p>
            <a:r>
              <a:rPr lang="en-US" sz="4000" dirty="0">
                <a:latin typeface="+mj-lt"/>
                <a:ea typeface="Tamil Sangam MN" pitchFamily="2" charset="0"/>
                <a:cs typeface="Tamil Sangam MN" pitchFamily="2" charset="0"/>
              </a:rPr>
              <a:t>Results: The impact of being bullied</a:t>
            </a:r>
          </a:p>
        </p:txBody>
      </p:sp>
    </p:spTree>
    <p:extLst>
      <p:ext uri="{BB962C8B-B14F-4D97-AF65-F5344CB8AC3E}">
        <p14:creationId xmlns:p14="http://schemas.microsoft.com/office/powerpoint/2010/main" val="625731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7AE20-BA4B-9A7A-C813-1D98826DEBB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8ADEA59-4A63-F8D0-33B5-E8383CF5C0DA}"/>
              </a:ext>
            </a:extLst>
          </p:cNvPr>
          <p:cNvSpPr txBox="1"/>
          <p:nvPr/>
        </p:nvSpPr>
        <p:spPr>
          <a:xfrm>
            <a:off x="571500" y="1946121"/>
            <a:ext cx="5806151" cy="2554545"/>
          </a:xfrm>
          <a:prstGeom prst="rect">
            <a:avLst/>
          </a:prstGeom>
          <a:noFill/>
        </p:spPr>
        <p:txBody>
          <a:bodyPr wrap="square">
            <a:spAutoFit/>
          </a:bodyPr>
          <a:lstStyle/>
          <a:p>
            <a:r>
              <a:rPr lang="en-GB" sz="2000" i="0" dirty="0">
                <a:solidFill>
                  <a:srgbClr val="303926"/>
                </a:solidFill>
                <a:effectLst/>
                <a:ea typeface="Tamil Sangam MN" pitchFamily="2" charset="0"/>
                <a:cs typeface="Tamil Sangam MN" pitchFamily="2" charset="0"/>
              </a:rPr>
              <a:t>Bullying was found to impact parents </a:t>
            </a:r>
            <a:r>
              <a:rPr lang="en-GB" sz="2000" b="0" i="0" dirty="0">
                <a:solidFill>
                  <a:srgbClr val="303926"/>
                </a:solidFill>
                <a:effectLst/>
                <a:ea typeface="Tamil Sangam MN" pitchFamily="2" charset="0"/>
                <a:cs typeface="Tamil Sangam MN" pitchFamily="2" charset="0"/>
              </a:rPr>
              <a:t>in terms of: </a:t>
            </a:r>
          </a:p>
          <a:p>
            <a:pPr marL="342900" indent="-342900">
              <a:buAutoNum type="arabicParenR"/>
            </a:pPr>
            <a:r>
              <a:rPr lang="en-GB" sz="2000" b="0" i="0" dirty="0">
                <a:solidFill>
                  <a:srgbClr val="303926"/>
                </a:solidFill>
                <a:effectLst/>
                <a:ea typeface="Tamil Sangam MN" pitchFamily="2" charset="0"/>
                <a:cs typeface="Tamil Sangam MN" pitchFamily="2" charset="0"/>
              </a:rPr>
              <a:t>feelings of worry and stress related to bullying, </a:t>
            </a:r>
          </a:p>
          <a:p>
            <a:pPr marL="342900" indent="-342900">
              <a:buAutoNum type="arabicParenR"/>
            </a:pPr>
            <a:r>
              <a:rPr lang="en-GB" sz="2000" b="0" i="0" dirty="0">
                <a:solidFill>
                  <a:srgbClr val="303926"/>
                </a:solidFill>
                <a:effectLst/>
                <a:ea typeface="Tamil Sangam MN" pitchFamily="2" charset="0"/>
                <a:cs typeface="Tamil Sangam MN" pitchFamily="2" charset="0"/>
              </a:rPr>
              <a:t>the emotional impact, </a:t>
            </a:r>
          </a:p>
          <a:p>
            <a:pPr marL="342900" indent="-342900">
              <a:buAutoNum type="arabicParenR"/>
            </a:pPr>
            <a:r>
              <a:rPr lang="en-GB" sz="2000" b="0" i="0" dirty="0">
                <a:solidFill>
                  <a:srgbClr val="303926"/>
                </a:solidFill>
                <a:effectLst/>
                <a:ea typeface="Tamil Sangam MN" pitchFamily="2" charset="0"/>
                <a:cs typeface="Tamil Sangam MN" pitchFamily="2" charset="0"/>
              </a:rPr>
              <a:t>the impact on the whole family, </a:t>
            </a:r>
          </a:p>
          <a:p>
            <a:pPr marL="342900" indent="-342900">
              <a:buAutoNum type="arabicParenR"/>
            </a:pPr>
            <a:r>
              <a:rPr lang="en-GB" sz="2000" b="0" i="0" dirty="0">
                <a:solidFill>
                  <a:srgbClr val="303926"/>
                </a:solidFill>
                <a:effectLst/>
                <a:ea typeface="Tamil Sangam MN" pitchFamily="2" charset="0"/>
                <a:cs typeface="Tamil Sangam MN" pitchFamily="2" charset="0"/>
              </a:rPr>
              <a:t>the development of conflict in the family because of bullying, and </a:t>
            </a:r>
          </a:p>
          <a:p>
            <a:pPr marL="342900" indent="-342900">
              <a:buAutoNum type="arabicParenR"/>
            </a:pPr>
            <a:r>
              <a:rPr lang="en-GB" sz="2000" b="0" i="0" dirty="0">
                <a:solidFill>
                  <a:srgbClr val="303926"/>
                </a:solidFill>
                <a:effectLst/>
                <a:ea typeface="Tamil Sangam MN" pitchFamily="2" charset="0"/>
                <a:cs typeface="Tamil Sangam MN" pitchFamily="2" charset="0"/>
              </a:rPr>
              <a:t>the impact on parents' work. </a:t>
            </a:r>
            <a:endParaRPr lang="en-US" sz="2000" dirty="0">
              <a:ea typeface="Tamil Sangam MN" pitchFamily="2" charset="0"/>
              <a:cs typeface="Tamil Sangam MN" pitchFamily="2" charset="0"/>
            </a:endParaRPr>
          </a:p>
        </p:txBody>
      </p:sp>
      <p:sp>
        <p:nvSpPr>
          <p:cNvPr id="5" name="Title 1">
            <a:extLst>
              <a:ext uri="{FF2B5EF4-FFF2-40B4-BE49-F238E27FC236}">
                <a16:creationId xmlns:a16="http://schemas.microsoft.com/office/drawing/2014/main" id="{8A76F92E-7326-B8D3-9E85-53F3580F6AA0}"/>
              </a:ext>
            </a:extLst>
          </p:cNvPr>
          <p:cNvSpPr>
            <a:spLocks noGrp="1"/>
          </p:cNvSpPr>
          <p:nvPr>
            <p:ph type="title"/>
          </p:nvPr>
        </p:nvSpPr>
        <p:spPr/>
        <p:txBody>
          <a:bodyPr anchor="ctr">
            <a:noAutofit/>
          </a:bodyPr>
          <a:lstStyle/>
          <a:p>
            <a:r>
              <a:rPr lang="en-US" sz="4000" dirty="0">
                <a:latin typeface="+mj-lt"/>
                <a:ea typeface="Tamil Sangam MN" pitchFamily="2" charset="0"/>
                <a:cs typeface="Tamil Sangam MN" pitchFamily="2" charset="0"/>
              </a:rPr>
              <a:t>Results: The impact of bullying on parents</a:t>
            </a:r>
          </a:p>
        </p:txBody>
      </p:sp>
      <p:sp>
        <p:nvSpPr>
          <p:cNvPr id="2" name="TextBox 1">
            <a:extLst>
              <a:ext uri="{FF2B5EF4-FFF2-40B4-BE49-F238E27FC236}">
                <a16:creationId xmlns:a16="http://schemas.microsoft.com/office/drawing/2014/main" id="{6F29A18A-BDA6-3935-BFC6-A9ABD1989BD0}"/>
              </a:ext>
            </a:extLst>
          </p:cNvPr>
          <p:cNvSpPr txBox="1"/>
          <p:nvPr/>
        </p:nvSpPr>
        <p:spPr>
          <a:xfrm>
            <a:off x="6469500" y="4792223"/>
            <a:ext cx="5148702" cy="584775"/>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bullying has impacted on every inch of our family life, and it is something we will never forget."</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3607D914-BD46-AF4B-1089-29D98DAEDA87}"/>
              </a:ext>
            </a:extLst>
          </p:cNvPr>
          <p:cNvSpPr txBox="1"/>
          <p:nvPr/>
        </p:nvSpPr>
        <p:spPr>
          <a:xfrm>
            <a:off x="6468412" y="1951964"/>
            <a:ext cx="5152088" cy="830997"/>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is heartbreaking when he </a:t>
            </a:r>
            <a:r>
              <a:rPr lang="en-GB"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[their child] </a:t>
            </a: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says he wishes he was normal like everyone else. When he gets angry, it isn't easy to help him. Causes stress and strain."</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4CE6BF9-D939-55CD-390D-D791A308B548}"/>
              </a:ext>
            </a:extLst>
          </p:cNvPr>
          <p:cNvSpPr txBox="1"/>
          <p:nvPr/>
        </p:nvSpPr>
        <p:spPr>
          <a:xfrm>
            <a:off x="6466114" y="2816252"/>
            <a:ext cx="5152088" cy="830997"/>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 felt I was in some ways responsible for what was happening to my son. As his father, I believed I was failing him even though I followed the school's protocol."</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437AA23-EFDC-8EB0-D76A-97583B55DFE7}"/>
              </a:ext>
            </a:extLst>
          </p:cNvPr>
          <p:cNvSpPr txBox="1"/>
          <p:nvPr/>
        </p:nvSpPr>
        <p:spPr>
          <a:xfrm>
            <a:off x="6466115" y="3680540"/>
            <a:ext cx="5152088" cy="1077218"/>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 have taken unpaid leave from work to look after her, which is causing financial difficulty and extreme stress about what happens to her when I inevitably have to return to work."</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8800AFB-1823-6E57-19F7-DFE0F5CF8C9D}"/>
              </a:ext>
            </a:extLst>
          </p:cNvPr>
          <p:cNvSpPr txBox="1"/>
          <p:nvPr/>
        </p:nvSpPr>
        <p:spPr>
          <a:xfrm>
            <a:off x="6466114" y="5411463"/>
            <a:ext cx="5148702" cy="830997"/>
          </a:xfrm>
          <a:prstGeom prst="rect">
            <a:avLst/>
          </a:prstGeom>
          <a:solidFill>
            <a:schemeClr val="tx2">
              <a:lumMod val="75000"/>
            </a:schemeClr>
          </a:solidFill>
        </p:spPr>
        <p:txBody>
          <a:bodyPr wrap="square">
            <a:spAutoFit/>
          </a:bodyPr>
          <a:lstStyle/>
          <a:p>
            <a:pPr algn="ctr"/>
            <a:r>
              <a:rPr lang="en-GB" sz="16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"Sophie's brother thinks we don't care about him, he is getting jealous, upset, angry, can't understand what is going on with his sister."</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6376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5E740873-A9F3-9D7F-84EA-E1C795CDB936}"/>
              </a:ext>
            </a:extLst>
          </p:cNvPr>
          <p:cNvGraphicFramePr>
            <a:graphicFrameLocks noGrp="1"/>
          </p:cNvGraphicFramePr>
          <p:nvPr>
            <p:extLst>
              <p:ext uri="{D42A27DB-BD31-4B8C-83A1-F6EECF244321}">
                <p14:modId xmlns:p14="http://schemas.microsoft.com/office/powerpoint/2010/main" val="470179817"/>
              </p:ext>
            </p:extLst>
          </p:nvPr>
        </p:nvGraphicFramePr>
        <p:xfrm>
          <a:off x="1042547" y="2507807"/>
          <a:ext cx="10036082" cy="2592100"/>
        </p:xfrm>
        <a:graphic>
          <a:graphicData uri="http://schemas.openxmlformats.org/drawingml/2006/table">
            <a:tbl>
              <a:tblPr firstRow="1" firstCol="1" bandRow="1">
                <a:tableStyleId>{2D5ABB26-0587-4C30-8999-92F81FD0307C}</a:tableStyleId>
              </a:tblPr>
              <a:tblGrid>
                <a:gridCol w="2838204">
                  <a:extLst>
                    <a:ext uri="{9D8B030D-6E8A-4147-A177-3AD203B41FA5}">
                      <a16:colId xmlns:a16="http://schemas.microsoft.com/office/drawing/2014/main" val="23126766"/>
                    </a:ext>
                  </a:extLst>
                </a:gridCol>
                <a:gridCol w="2511028">
                  <a:extLst>
                    <a:ext uri="{9D8B030D-6E8A-4147-A177-3AD203B41FA5}">
                      <a16:colId xmlns:a16="http://schemas.microsoft.com/office/drawing/2014/main" val="1121572155"/>
                    </a:ext>
                  </a:extLst>
                </a:gridCol>
                <a:gridCol w="2507013">
                  <a:extLst>
                    <a:ext uri="{9D8B030D-6E8A-4147-A177-3AD203B41FA5}">
                      <a16:colId xmlns:a16="http://schemas.microsoft.com/office/drawing/2014/main" val="4111842986"/>
                    </a:ext>
                  </a:extLst>
                </a:gridCol>
                <a:gridCol w="2179837">
                  <a:extLst>
                    <a:ext uri="{9D8B030D-6E8A-4147-A177-3AD203B41FA5}">
                      <a16:colId xmlns:a16="http://schemas.microsoft.com/office/drawing/2014/main" val="2062035050"/>
                    </a:ext>
                  </a:extLst>
                </a:gridCol>
              </a:tblGrid>
              <a:tr h="370300">
                <a:tc>
                  <a:txBody>
                    <a:bodyPr/>
                    <a:lstStyle/>
                    <a:p>
                      <a:r>
                        <a:rPr lang="en-GB" sz="2000" b="0" kern="100" dirty="0">
                          <a:effectLst/>
                          <a:latin typeface="+mn-lt"/>
                          <a:ea typeface="Tamil Sangam MN" pitchFamily="2" charset="0"/>
                          <a:cs typeface="Tamil Sangam MN" pitchFamily="2" charset="0"/>
                        </a:rPr>
                        <a:t> </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000" b="1" kern="100" dirty="0">
                          <a:effectLst/>
                          <a:latin typeface="+mn-lt"/>
                          <a:ea typeface="Tamil Sangam MN" pitchFamily="2" charset="0"/>
                          <a:cs typeface="Tamil Sangam MN" pitchFamily="2" charset="0"/>
                        </a:rPr>
                        <a:t>Start (N</a:t>
                      </a:r>
                      <a:r>
                        <a:rPr lang="en-GB" sz="2000" b="0" kern="100" dirty="0">
                          <a:effectLst/>
                          <a:latin typeface="+mn-lt"/>
                          <a:ea typeface="Tamil Sangam MN" pitchFamily="2" charset="0"/>
                          <a:cs typeface="Tamil Sangam MN" pitchFamily="2" charset="0"/>
                        </a:rPr>
                        <a:t>=</a:t>
                      </a:r>
                      <a:r>
                        <a:rPr lang="en-GB" sz="2000" b="1" kern="100" dirty="0">
                          <a:effectLst/>
                          <a:latin typeface="+mn-lt"/>
                          <a:ea typeface="Tamil Sangam MN" pitchFamily="2" charset="0"/>
                          <a:cs typeface="Tamil Sangam MN" pitchFamily="2" charset="0"/>
                        </a:rPr>
                        <a:t>18)</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000" b="1" kern="100" dirty="0">
                          <a:effectLst/>
                          <a:latin typeface="+mn-lt"/>
                          <a:ea typeface="Tamil Sangam MN" pitchFamily="2" charset="0"/>
                          <a:cs typeface="Tamil Sangam MN" pitchFamily="2" charset="0"/>
                        </a:rPr>
                        <a:t>End (N</a:t>
                      </a:r>
                      <a:r>
                        <a:rPr lang="en-GB" sz="2000" b="0" kern="100" dirty="0">
                          <a:effectLst/>
                          <a:latin typeface="+mn-lt"/>
                          <a:ea typeface="Tamil Sangam MN" pitchFamily="2" charset="0"/>
                          <a:cs typeface="Tamil Sangam MN" pitchFamily="2" charset="0"/>
                        </a:rPr>
                        <a:t>=</a:t>
                      </a:r>
                      <a:r>
                        <a:rPr lang="en-GB" sz="2000" b="1" kern="100" dirty="0">
                          <a:effectLst/>
                          <a:latin typeface="+mn-lt"/>
                          <a:ea typeface="Tamil Sangam MN" pitchFamily="2" charset="0"/>
                          <a:cs typeface="Tamil Sangam MN" pitchFamily="2" charset="0"/>
                        </a:rPr>
                        <a:t>8)</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000" b="1" kern="100" dirty="0">
                          <a:effectLst/>
                          <a:latin typeface="+mn-lt"/>
                          <a:ea typeface="Tamil Sangam MN" pitchFamily="2" charset="0"/>
                          <a:cs typeface="Tamil Sangam MN" pitchFamily="2" charset="0"/>
                        </a:rPr>
                        <a:t>Wilcoxon</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1274208"/>
                  </a:ext>
                </a:extLst>
              </a:tr>
              <a:tr h="370300">
                <a:tc>
                  <a:txBody>
                    <a:bodyPr/>
                    <a:lstStyle/>
                    <a:p>
                      <a:r>
                        <a:rPr lang="en-GB" sz="2000" b="0" kern="100" dirty="0">
                          <a:effectLst/>
                          <a:latin typeface="+mn-lt"/>
                          <a:ea typeface="Tamil Sangam MN" pitchFamily="2" charset="0"/>
                          <a:cs typeface="Tamil Sangam MN" pitchFamily="2" charset="0"/>
                        </a:rPr>
                        <a:t>Total Trauma Score </a:t>
                      </a:r>
                    </a:p>
                  </a:txBody>
                  <a:tcPr marL="68580" marR="68580" marT="0" marB="0">
                    <a:lnT w="12700" cap="flat" cmpd="sng" algn="ctr">
                      <a:solidFill>
                        <a:schemeClr val="tx1"/>
                      </a:solidFill>
                      <a:prstDash val="solid"/>
                      <a:round/>
                      <a:headEnd type="none" w="med" len="med"/>
                      <a:tailEnd type="none" w="med" len="med"/>
                    </a:lnT>
                    <a:noFill/>
                  </a:tcPr>
                </a:tc>
                <a:tc>
                  <a:txBody>
                    <a:bodyPr/>
                    <a:lstStyle/>
                    <a:p>
                      <a:pPr algn="ctr"/>
                      <a:r>
                        <a:rPr lang="en-GB" sz="2000" kern="100" dirty="0">
                          <a:effectLst/>
                          <a:latin typeface="+mn-lt"/>
                          <a:ea typeface="Tamil Sangam MN" pitchFamily="2" charset="0"/>
                          <a:cs typeface="Tamil Sangam MN" pitchFamily="2" charset="0"/>
                        </a:rPr>
                        <a:t>43.72 (10.55)</a:t>
                      </a:r>
                    </a:p>
                  </a:txBody>
                  <a:tcPr marL="68580" marR="68580" marT="0" marB="0">
                    <a:lnT w="12700" cap="flat" cmpd="sng" algn="ctr">
                      <a:solidFill>
                        <a:schemeClr val="tx1"/>
                      </a:solidFill>
                      <a:prstDash val="solid"/>
                      <a:round/>
                      <a:headEnd type="none" w="med" len="med"/>
                      <a:tailEnd type="none" w="med" len="med"/>
                    </a:lnT>
                    <a:noFill/>
                  </a:tcPr>
                </a:tc>
                <a:tc>
                  <a:txBody>
                    <a:bodyPr/>
                    <a:lstStyle/>
                    <a:p>
                      <a:pPr algn="ctr"/>
                      <a:r>
                        <a:rPr lang="en-GB" sz="2000" kern="100" dirty="0">
                          <a:effectLst/>
                          <a:latin typeface="+mn-lt"/>
                          <a:ea typeface="Tamil Sangam MN" pitchFamily="2" charset="0"/>
                          <a:cs typeface="Tamil Sangam MN" pitchFamily="2" charset="0"/>
                        </a:rPr>
                        <a:t>31.71 (19.29)</a:t>
                      </a:r>
                    </a:p>
                  </a:txBody>
                  <a:tcPr marL="68580" marR="68580" marT="0" marB="0">
                    <a:lnT w="12700" cap="flat" cmpd="sng" algn="ctr">
                      <a:solidFill>
                        <a:schemeClr val="tx1"/>
                      </a:solidFill>
                      <a:prstDash val="solid"/>
                      <a:round/>
                      <a:headEnd type="none" w="med" len="med"/>
                      <a:tailEnd type="none" w="med" len="med"/>
                    </a:lnT>
                    <a:noFill/>
                  </a:tcPr>
                </a:tc>
                <a:tc>
                  <a:txBody>
                    <a:bodyPr/>
                    <a:lstStyle/>
                    <a:p>
                      <a:pPr algn="ctr"/>
                      <a:r>
                        <a:rPr lang="en-GB" sz="2000" kern="100" dirty="0">
                          <a:effectLst/>
                          <a:latin typeface="+mn-lt"/>
                          <a:ea typeface="Tamil Sangam MN" pitchFamily="2" charset="0"/>
                          <a:cs typeface="Tamil Sangam MN" pitchFamily="2" charset="0"/>
                        </a:rPr>
                        <a:t>-1.97*</a:t>
                      </a:r>
                    </a:p>
                  </a:txBody>
                  <a:tcPr marL="68580" marR="68580"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96566608"/>
                  </a:ext>
                </a:extLst>
              </a:tr>
              <a:tr h="370300">
                <a:tc>
                  <a:txBody>
                    <a:bodyPr/>
                    <a:lstStyle/>
                    <a:p>
                      <a:r>
                        <a:rPr lang="en-GB" sz="2000" b="0" kern="100" dirty="0">
                          <a:effectLst/>
                          <a:latin typeface="+mn-lt"/>
                          <a:ea typeface="Tamil Sangam MN" pitchFamily="2" charset="0"/>
                          <a:cs typeface="Tamil Sangam MN" pitchFamily="2" charset="0"/>
                        </a:rPr>
                        <a:t>Reexperiencing </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10.94 (3.56)</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7.75 (4.26)</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-2.23*</a:t>
                      </a:r>
                    </a:p>
                  </a:txBody>
                  <a:tcPr marL="68580" marR="68580" marT="0" marB="0">
                    <a:noFill/>
                  </a:tcPr>
                </a:tc>
                <a:extLst>
                  <a:ext uri="{0D108BD9-81ED-4DB2-BD59-A6C34878D82A}">
                    <a16:rowId xmlns:a16="http://schemas.microsoft.com/office/drawing/2014/main" val="3801820631"/>
                  </a:ext>
                </a:extLst>
              </a:tr>
              <a:tr h="370300">
                <a:tc>
                  <a:txBody>
                    <a:bodyPr/>
                    <a:lstStyle/>
                    <a:p>
                      <a:r>
                        <a:rPr lang="en-GB" sz="2000" b="0" kern="100" dirty="0">
                          <a:effectLst/>
                          <a:latin typeface="+mn-lt"/>
                          <a:ea typeface="Tamil Sangam MN" pitchFamily="2" charset="0"/>
                          <a:cs typeface="Tamil Sangam MN" pitchFamily="2" charset="0"/>
                        </a:rPr>
                        <a:t>Avoidance</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4.61 (1.58)</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4.13 (1.73)</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-0.65</a:t>
                      </a:r>
                    </a:p>
                  </a:txBody>
                  <a:tcPr marL="68580" marR="68580" marT="0" marB="0">
                    <a:noFill/>
                  </a:tcPr>
                </a:tc>
                <a:extLst>
                  <a:ext uri="{0D108BD9-81ED-4DB2-BD59-A6C34878D82A}">
                    <a16:rowId xmlns:a16="http://schemas.microsoft.com/office/drawing/2014/main" val="2284523291"/>
                  </a:ext>
                </a:extLst>
              </a:tr>
              <a:tr h="370300">
                <a:tc>
                  <a:txBody>
                    <a:bodyPr/>
                    <a:lstStyle/>
                    <a:p>
                      <a:r>
                        <a:rPr lang="en-GB" sz="2000" b="0" kern="100" dirty="0">
                          <a:effectLst/>
                          <a:latin typeface="+mn-lt"/>
                          <a:ea typeface="Tamil Sangam MN" pitchFamily="2" charset="0"/>
                          <a:cs typeface="Tamil Sangam MN" pitchFamily="2" charset="0"/>
                        </a:rPr>
                        <a:t>Negative Mood</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16.06 (2.88)</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11.00 (7.71)</a:t>
                      </a:r>
                    </a:p>
                  </a:txBody>
                  <a:tcPr marL="68580" marR="68580" marT="0" marB="0">
                    <a:noFill/>
                  </a:tcPr>
                </a:tc>
                <a:tc>
                  <a:txBody>
                    <a:bodyPr/>
                    <a:lstStyle/>
                    <a:p>
                      <a:pPr algn="ctr"/>
                      <a:r>
                        <a:rPr lang="en-GB" sz="2000" kern="100" dirty="0">
                          <a:effectLst/>
                          <a:latin typeface="+mn-lt"/>
                          <a:ea typeface="Tamil Sangam MN" pitchFamily="2" charset="0"/>
                          <a:cs typeface="Tamil Sangam MN" pitchFamily="2" charset="0"/>
                        </a:rPr>
                        <a:t>-1.83</a:t>
                      </a:r>
                    </a:p>
                  </a:txBody>
                  <a:tcPr marL="68580" marR="68580" marT="0" marB="0">
                    <a:noFill/>
                  </a:tcPr>
                </a:tc>
                <a:extLst>
                  <a:ext uri="{0D108BD9-81ED-4DB2-BD59-A6C34878D82A}">
                    <a16:rowId xmlns:a16="http://schemas.microsoft.com/office/drawing/2014/main" val="910496507"/>
                  </a:ext>
                </a:extLst>
              </a:tr>
              <a:tr h="370300">
                <a:tc>
                  <a:txBody>
                    <a:bodyPr/>
                    <a:lstStyle/>
                    <a:p>
                      <a:r>
                        <a:rPr lang="en-GB" sz="2000" b="0" kern="100" dirty="0">
                          <a:effectLst/>
                          <a:latin typeface="+mn-lt"/>
                          <a:ea typeface="Tamil Sangam MN" pitchFamily="2" charset="0"/>
                          <a:cs typeface="Tamil Sangam MN" pitchFamily="2" charset="0"/>
                        </a:rPr>
                        <a:t>Hyperarousal</a:t>
                      </a:r>
                    </a:p>
                  </a:txBody>
                  <a:tcPr marL="68580" marR="68580" marT="0" marB="0">
                    <a:lnB w="12700" cap="flat" cmpd="sng" algn="ctr">
                      <a:solidFill>
                        <a:schemeClr val="tx1"/>
                      </a:solidFill>
                      <a:prstDash val="solid"/>
                      <a:round/>
                      <a:headEnd type="none" w="med" len="med"/>
                      <a:tailEnd type="none" w="med" len="med"/>
                    </a:lnB>
                    <a:noFill/>
                  </a:tcPr>
                </a:tc>
                <a:tc>
                  <a:txBody>
                    <a:bodyPr/>
                    <a:lstStyle/>
                    <a:p>
                      <a:pPr algn="ctr"/>
                      <a:r>
                        <a:rPr lang="en-GB" sz="2000" kern="100" dirty="0">
                          <a:effectLst/>
                          <a:latin typeface="+mn-lt"/>
                          <a:ea typeface="Tamil Sangam MN" pitchFamily="2" charset="0"/>
                          <a:cs typeface="Tamil Sangam MN" pitchFamily="2" charset="0"/>
                        </a:rPr>
                        <a:t>12.11 (3.72)</a:t>
                      </a:r>
                    </a:p>
                  </a:txBody>
                  <a:tcPr marL="68580" marR="68580" marT="0" marB="0">
                    <a:lnB w="12700" cap="flat" cmpd="sng" algn="ctr">
                      <a:solidFill>
                        <a:schemeClr val="tx1"/>
                      </a:solidFill>
                      <a:prstDash val="solid"/>
                      <a:round/>
                      <a:headEnd type="none" w="med" len="med"/>
                      <a:tailEnd type="none" w="med" len="med"/>
                    </a:lnB>
                    <a:noFill/>
                  </a:tcPr>
                </a:tc>
                <a:tc>
                  <a:txBody>
                    <a:bodyPr/>
                    <a:lstStyle/>
                    <a:p>
                      <a:pPr algn="ctr"/>
                      <a:r>
                        <a:rPr lang="en-GB" sz="2000" kern="100" dirty="0">
                          <a:effectLst/>
                          <a:latin typeface="+mn-lt"/>
                          <a:ea typeface="Tamil Sangam MN" pitchFamily="2" charset="0"/>
                          <a:cs typeface="Tamil Sangam MN" pitchFamily="2" charset="0"/>
                        </a:rPr>
                        <a:t>8.50 (6.65)</a:t>
                      </a:r>
                    </a:p>
                  </a:txBody>
                  <a:tcPr marL="68580" marR="68580" marT="0" marB="0">
                    <a:lnB w="12700" cap="flat" cmpd="sng" algn="ctr">
                      <a:solidFill>
                        <a:schemeClr val="tx1"/>
                      </a:solidFill>
                      <a:prstDash val="solid"/>
                      <a:round/>
                      <a:headEnd type="none" w="med" len="med"/>
                      <a:tailEnd type="none" w="med" len="med"/>
                    </a:lnB>
                    <a:noFill/>
                  </a:tcPr>
                </a:tc>
                <a:tc>
                  <a:txBody>
                    <a:bodyPr/>
                    <a:lstStyle/>
                    <a:p>
                      <a:pPr algn="ctr"/>
                      <a:r>
                        <a:rPr lang="en-GB" sz="2000" kern="100" dirty="0">
                          <a:effectLst/>
                          <a:latin typeface="+mn-lt"/>
                          <a:ea typeface="Tamil Sangam MN" pitchFamily="2" charset="0"/>
                          <a:cs typeface="Tamil Sangam MN" pitchFamily="2" charset="0"/>
                        </a:rPr>
                        <a:t>-1.97*</a:t>
                      </a:r>
                    </a:p>
                  </a:txBody>
                  <a:tcPr marL="68580" marR="68580"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0697046"/>
                  </a:ext>
                </a:extLst>
              </a:tr>
              <a:tr h="3703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u="none" strike="noStrike" cap="none" normalizeH="0" baseline="0" dirty="0">
                          <a:ln>
                            <a:noFill/>
                          </a:ln>
                          <a:solidFill>
                            <a:schemeClr val="tx1"/>
                          </a:solidFill>
                          <a:effectLst/>
                          <a:latin typeface="+mn-lt"/>
                          <a:ea typeface="Tamil Sangam MN" pitchFamily="2" charset="0"/>
                          <a:cs typeface="Tamil Sangam MN" pitchFamily="2" charset="0"/>
                        </a:rPr>
                        <a:t>*</a:t>
                      </a:r>
                      <a:r>
                        <a:rPr kumimoji="0" lang="en-US" altLang="en-US" sz="2000" b="0" i="1" u="none" strike="noStrike" cap="none" normalizeH="0" baseline="0" dirty="0">
                          <a:ln>
                            <a:noFill/>
                          </a:ln>
                          <a:solidFill>
                            <a:schemeClr val="tx1"/>
                          </a:solidFill>
                          <a:effectLst/>
                          <a:latin typeface="+mn-lt"/>
                          <a:ea typeface="Tamil Sangam MN" pitchFamily="2" charset="0"/>
                          <a:cs typeface="Tamil Sangam MN" pitchFamily="2" charset="0"/>
                        </a:rPr>
                        <a:t>p </a:t>
                      </a:r>
                      <a:r>
                        <a:rPr kumimoji="0" lang="en-US" altLang="en-US" sz="2000" b="0" u="none" strike="noStrike" cap="none" normalizeH="0" baseline="0" dirty="0">
                          <a:ln>
                            <a:noFill/>
                          </a:ln>
                          <a:solidFill>
                            <a:schemeClr val="tx1"/>
                          </a:solidFill>
                          <a:effectLst/>
                          <a:latin typeface="+mn-lt"/>
                          <a:ea typeface="Tamil Sangam MN" pitchFamily="2" charset="0"/>
                          <a:cs typeface="Tamil Sangam MN" pitchFamily="2" charset="0"/>
                        </a:rPr>
                        <a:t>&lt;.05</a:t>
                      </a:r>
                      <a:endParaRPr kumimoji="0" lang="en-US" altLang="en-US" sz="3200" b="0" i="0" u="none" strike="noStrike" cap="none" normalizeH="0" baseline="0" dirty="0">
                        <a:ln>
                          <a:noFill/>
                        </a:ln>
                        <a:solidFill>
                          <a:schemeClr val="tx1"/>
                        </a:solidFill>
                        <a:effectLst/>
                        <a:latin typeface="+mn-lt"/>
                        <a:ea typeface="Tamil Sangam MN" pitchFamily="2" charset="0"/>
                        <a:cs typeface="Tamil Sangam MN" pitchFamily="2"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algn="ctr"/>
                      <a:endParaRPr lang="en-GB" sz="2000" kern="100" dirty="0">
                        <a:effectLst/>
                        <a:latin typeface="+mn-lt"/>
                        <a:ea typeface="Tamil Sangam MN" pitchFamily="2" charset="0"/>
                        <a:cs typeface="Tamil Sangam MN" pitchFamily="2"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algn="ctr"/>
                      <a:endParaRPr lang="en-GB" sz="2000" kern="100" dirty="0">
                        <a:effectLst/>
                        <a:latin typeface="+mn-lt"/>
                        <a:ea typeface="Tamil Sangam MN" pitchFamily="2" charset="0"/>
                        <a:cs typeface="Tamil Sangam MN" pitchFamily="2"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algn="ctr"/>
                      <a:endParaRPr lang="en-GB" sz="2000" kern="100" dirty="0">
                        <a:effectLst/>
                        <a:latin typeface="+mn-lt"/>
                        <a:ea typeface="Tamil Sangam MN" pitchFamily="2" charset="0"/>
                        <a:cs typeface="Tamil Sangam MN" pitchFamily="2" charset="0"/>
                      </a:endParaRPr>
                    </a:p>
                  </a:txBody>
                  <a:tcPr marL="68580" marR="68580"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501020461"/>
                  </a:ext>
                </a:extLst>
              </a:tr>
            </a:tbl>
          </a:graphicData>
        </a:graphic>
      </p:graphicFrame>
      <p:sp>
        <p:nvSpPr>
          <p:cNvPr id="13" name="TextBox 12">
            <a:extLst>
              <a:ext uri="{FF2B5EF4-FFF2-40B4-BE49-F238E27FC236}">
                <a16:creationId xmlns:a16="http://schemas.microsoft.com/office/drawing/2014/main" id="{D2BBDC5B-7300-A449-998C-C27F8A805AEF}"/>
              </a:ext>
            </a:extLst>
          </p:cNvPr>
          <p:cNvSpPr txBox="1"/>
          <p:nvPr/>
        </p:nvSpPr>
        <p:spPr>
          <a:xfrm>
            <a:off x="1065598" y="5259669"/>
            <a:ext cx="10554901" cy="923330"/>
          </a:xfrm>
          <a:prstGeom prst="rect">
            <a:avLst/>
          </a:prstGeom>
          <a:noFill/>
        </p:spPr>
        <p:txBody>
          <a:bodyPr wrap="square">
            <a:spAutoFit/>
          </a:bodyPr>
          <a:lstStyle/>
          <a:p>
            <a:r>
              <a:rPr lang="en-GB" sz="1800" b="1" kern="100" dirty="0">
                <a:effectLst/>
                <a:ea typeface="Tamil Sangam MN" pitchFamily="2" charset="0"/>
                <a:cs typeface="Tamil Sangam MN" pitchFamily="2" charset="0"/>
              </a:rPr>
              <a:t>CLINICALLY RELEVANT TRAUMA SCORES</a:t>
            </a:r>
          </a:p>
          <a:p>
            <a:r>
              <a:rPr lang="en-GB" sz="1800" kern="100" dirty="0">
                <a:effectLst/>
                <a:ea typeface="Tamil Sangam MN" pitchFamily="2" charset="0"/>
                <a:cs typeface="Tamil Sangam MN" pitchFamily="2" charset="0"/>
              </a:rPr>
              <a:t>In the final survey, of the eight participants who participated in the survey, 5 (62.5%) had a clinically relevant score, and the scores for 3 (37.5%) participants had reduced to be not clinically relevant. </a:t>
            </a:r>
          </a:p>
        </p:txBody>
      </p:sp>
      <p:pic>
        <p:nvPicPr>
          <p:cNvPr id="17" name="Graphic 16" descr="Caret Right with solid fill">
            <a:extLst>
              <a:ext uri="{FF2B5EF4-FFF2-40B4-BE49-F238E27FC236}">
                <a16:creationId xmlns:a16="http://schemas.microsoft.com/office/drawing/2014/main" id="{988B2320-969E-D471-60A7-8E65618216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0972" y="2007576"/>
            <a:ext cx="720000" cy="720000"/>
          </a:xfrm>
          <a:prstGeom prst="rect">
            <a:avLst/>
          </a:prstGeom>
        </p:spPr>
      </p:pic>
      <p:pic>
        <p:nvPicPr>
          <p:cNvPr id="18" name="Graphic 17" descr="Caret Right with solid fill">
            <a:extLst>
              <a:ext uri="{FF2B5EF4-FFF2-40B4-BE49-F238E27FC236}">
                <a16:creationId xmlns:a16="http://schemas.microsoft.com/office/drawing/2014/main" id="{8A01CD16-ABA7-5222-FF0A-447807654E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5598" y="5384767"/>
            <a:ext cx="720000" cy="720000"/>
          </a:xfrm>
          <a:prstGeom prst="rect">
            <a:avLst/>
          </a:prstGeom>
        </p:spPr>
      </p:pic>
      <p:sp>
        <p:nvSpPr>
          <p:cNvPr id="3" name="TextBox 2">
            <a:extLst>
              <a:ext uri="{FF2B5EF4-FFF2-40B4-BE49-F238E27FC236}">
                <a16:creationId xmlns:a16="http://schemas.microsoft.com/office/drawing/2014/main" id="{D810D5E9-5696-8788-1AEE-700DF5A9876C}"/>
              </a:ext>
            </a:extLst>
          </p:cNvPr>
          <p:cNvSpPr txBox="1"/>
          <p:nvPr/>
        </p:nvSpPr>
        <p:spPr>
          <a:xfrm>
            <a:off x="951295" y="2097476"/>
            <a:ext cx="10036082" cy="369332"/>
          </a:xfrm>
          <a:prstGeom prst="rect">
            <a:avLst/>
          </a:prstGeom>
          <a:noFill/>
        </p:spPr>
        <p:txBody>
          <a:bodyPr wrap="square">
            <a:spAutoFit/>
          </a:bodyPr>
          <a:lstStyle/>
          <a:p>
            <a:r>
              <a:rPr lang="en-GB" b="1" kern="100" dirty="0">
                <a:ea typeface="Tamil Sangam MN" pitchFamily="2" charset="0"/>
                <a:cs typeface="Tamil Sangam MN" pitchFamily="2" charset="0"/>
              </a:rPr>
              <a:t>TABLE 1: </a:t>
            </a:r>
            <a:r>
              <a:rPr lang="en-GB" kern="100" dirty="0">
                <a:ea typeface="Tamil Sangam MN" pitchFamily="2" charset="0"/>
                <a:cs typeface="Tamil Sangam MN" pitchFamily="2" charset="0"/>
              </a:rPr>
              <a:t>Descriptive Statistics for the trauma scores, before and after the intervention</a:t>
            </a:r>
            <a:endParaRPr lang="en-GB" sz="1800" kern="100" dirty="0">
              <a:effectLst/>
              <a:ea typeface="Tamil Sangam MN" pitchFamily="2" charset="0"/>
              <a:cs typeface="Tamil Sangam MN" pitchFamily="2" charset="0"/>
            </a:endParaRPr>
          </a:p>
        </p:txBody>
      </p:sp>
      <p:sp>
        <p:nvSpPr>
          <p:cNvPr id="5" name="Title 4">
            <a:extLst>
              <a:ext uri="{FF2B5EF4-FFF2-40B4-BE49-F238E27FC236}">
                <a16:creationId xmlns:a16="http://schemas.microsoft.com/office/drawing/2014/main" id="{9648AA0C-DA97-BDE9-A8BE-A1F0DC28C906}"/>
              </a:ext>
            </a:extLst>
          </p:cNvPr>
          <p:cNvSpPr>
            <a:spLocks noGrp="1"/>
          </p:cNvSpPr>
          <p:nvPr>
            <p:ph type="title"/>
          </p:nvPr>
        </p:nvSpPr>
        <p:spPr/>
        <p:txBody>
          <a:bodyPr/>
          <a:lstStyle/>
          <a:p>
            <a:r>
              <a:rPr lang="en-US" dirty="0"/>
              <a:t>Results: Changes in trauma scores</a:t>
            </a:r>
          </a:p>
        </p:txBody>
      </p:sp>
    </p:spTree>
    <p:extLst>
      <p:ext uri="{BB962C8B-B14F-4D97-AF65-F5344CB8AC3E}">
        <p14:creationId xmlns:p14="http://schemas.microsoft.com/office/powerpoint/2010/main" val="3382593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0E79E5E-E2C1-134D-468D-B69D518E551D}"/>
              </a:ext>
            </a:extLst>
          </p:cNvPr>
          <p:cNvGraphicFramePr/>
          <p:nvPr>
            <p:extLst>
              <p:ext uri="{D42A27DB-BD31-4B8C-83A1-F6EECF244321}">
                <p14:modId xmlns:p14="http://schemas.microsoft.com/office/powerpoint/2010/main" val="2725621961"/>
              </p:ext>
            </p:extLst>
          </p:nvPr>
        </p:nvGraphicFramePr>
        <p:xfrm>
          <a:off x="391256" y="2378594"/>
          <a:ext cx="5400674" cy="351974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E64AA1C7-96F7-8F4A-63D2-3F7C1C3AB720}"/>
              </a:ext>
            </a:extLst>
          </p:cNvPr>
          <p:cNvSpPr txBox="1"/>
          <p:nvPr/>
        </p:nvSpPr>
        <p:spPr>
          <a:xfrm>
            <a:off x="5990919" y="2360661"/>
            <a:ext cx="5624513" cy="3416320"/>
          </a:xfrm>
          <a:prstGeom prst="rect">
            <a:avLst/>
          </a:prstGeom>
          <a:noFill/>
        </p:spPr>
        <p:txBody>
          <a:bodyPr wrap="square">
            <a:spAutoFit/>
          </a:bodyPr>
          <a:lstStyle/>
          <a:p>
            <a:pPr algn="ctr"/>
            <a:r>
              <a:rPr lang="en-GB" kern="100" dirty="0">
                <a:solidFill>
                  <a:srgbClr val="000000"/>
                </a:solidFill>
                <a:effectLst/>
                <a:ea typeface="Tamil Sangam MN" pitchFamily="2" charset="0"/>
                <a:cs typeface="Tamil Sangam MN" pitchFamily="2" charset="0"/>
              </a:rPr>
              <a:t>"At the time this help was offered it was THE ONLY HELP that we could get from anyone, including the school, NHS, private therapists or even social services. We were told that because we were a loving supportive family we were not a priority and that we were trusted to give </a:t>
            </a:r>
            <a:r>
              <a:rPr lang="en-GB" kern="100" dirty="0">
                <a:effectLst/>
                <a:ea typeface="Tamil Sangam MN" pitchFamily="2" charset="0"/>
                <a:cs typeface="Tamil Sangam MN" pitchFamily="2" charset="0"/>
              </a:rPr>
              <a:t>Alice </a:t>
            </a:r>
            <a:r>
              <a:rPr lang="en-GB" kern="100" dirty="0">
                <a:solidFill>
                  <a:srgbClr val="000000"/>
                </a:solidFill>
                <a:effectLst/>
                <a:ea typeface="Tamil Sangam MN" pitchFamily="2" charset="0"/>
                <a:cs typeface="Tamil Sangam MN" pitchFamily="2" charset="0"/>
              </a:rPr>
              <a:t>the support that she needed. But we didn't feel confident, skilled or knowledge enough to give that support. We weren't who she wanted, she needed someone independent and we needed to feel like SOMETHING practical was being done to help her get through this safely."</a:t>
            </a:r>
            <a:endParaRPr lang="en-GB" kern="100" dirty="0">
              <a:effectLst/>
              <a:ea typeface="Tamil Sangam MN" pitchFamily="2" charset="0"/>
              <a:cs typeface="Tamil Sangam MN" pitchFamily="2" charset="0"/>
            </a:endParaRPr>
          </a:p>
        </p:txBody>
      </p:sp>
      <p:sp>
        <p:nvSpPr>
          <p:cNvPr id="4" name="Title 3">
            <a:extLst>
              <a:ext uri="{FF2B5EF4-FFF2-40B4-BE49-F238E27FC236}">
                <a16:creationId xmlns:a16="http://schemas.microsoft.com/office/drawing/2014/main" id="{83E6A42F-97E8-62B6-5F94-B72024703054}"/>
              </a:ext>
            </a:extLst>
          </p:cNvPr>
          <p:cNvSpPr>
            <a:spLocks noGrp="1"/>
          </p:cNvSpPr>
          <p:nvPr>
            <p:ph type="title"/>
          </p:nvPr>
        </p:nvSpPr>
        <p:spPr/>
        <p:txBody>
          <a:bodyPr/>
          <a:lstStyle/>
          <a:p>
            <a:r>
              <a:rPr lang="en-US" dirty="0"/>
              <a:t>Results: Parent perceptions</a:t>
            </a:r>
          </a:p>
        </p:txBody>
      </p:sp>
    </p:spTree>
    <p:extLst>
      <p:ext uri="{BB962C8B-B14F-4D97-AF65-F5344CB8AC3E}">
        <p14:creationId xmlns:p14="http://schemas.microsoft.com/office/powerpoint/2010/main" val="3028572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58374-E86B-3844-A480-1C62D2BB416A}"/>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C6F5A62A-6B4F-9E88-ED8D-061E580F0D28}"/>
              </a:ext>
            </a:extLst>
          </p:cNvPr>
          <p:cNvSpPr>
            <a:spLocks noGrp="1"/>
          </p:cNvSpPr>
          <p:nvPr>
            <p:ph idx="1"/>
          </p:nvPr>
        </p:nvSpPr>
        <p:spPr/>
        <p:txBody>
          <a:bodyPr>
            <a:normAutofit lnSpcReduction="10000"/>
          </a:bodyPr>
          <a:lstStyle/>
          <a:p>
            <a:r>
              <a:rPr lang="en-GB" sz="1800" dirty="0">
                <a:effectLst/>
                <a:ea typeface="Tamil Sangam MN" pitchFamily="2" charset="0"/>
                <a:cs typeface="Tamil Sangam MN" pitchFamily="2" charset="0"/>
              </a:rPr>
              <a:t>The results of the study highlight the profound impact that chronic bullying can have on children, young people and their families:</a:t>
            </a:r>
          </a:p>
          <a:p>
            <a:pPr lvl="1"/>
            <a:r>
              <a:rPr lang="en-GB" sz="1800" dirty="0">
                <a:ea typeface="Tamil Sangam MN" pitchFamily="2" charset="0"/>
                <a:cs typeface="Tamil Sangam MN" pitchFamily="2" charset="0"/>
              </a:rPr>
              <a:t>Consistent with previous research, being bullied was associated with symptoms of trauma and all children and young people had a clinically relevant trauma score. </a:t>
            </a:r>
          </a:p>
          <a:p>
            <a:pPr lvl="1"/>
            <a:r>
              <a:rPr lang="en-GB" sz="1800" dirty="0">
                <a:ea typeface="Tamil Sangam MN" pitchFamily="2" charset="0"/>
                <a:cs typeface="Tamil Sangam MN" pitchFamily="2" charset="0"/>
              </a:rPr>
              <a:t>Other outcomes also included symptoms of poor mental health (i.e., depression, anxiety, anger), suicidal thoughts and self-harm, problems sleeping and eating, social isolation, a lack of confidence, loss of trust, and greater feelings of fear. </a:t>
            </a:r>
          </a:p>
          <a:p>
            <a:pPr lvl="1"/>
            <a:r>
              <a:rPr lang="en-GB" sz="1800" dirty="0">
                <a:ea typeface="Tamil Sangam MN" pitchFamily="2" charset="0"/>
                <a:cs typeface="Tamil Sangam MN" pitchFamily="2" charset="0"/>
              </a:rPr>
              <a:t>Findings also highlight the impact school response may have on young people being bullied. </a:t>
            </a:r>
          </a:p>
          <a:p>
            <a:pPr lvl="1"/>
            <a:r>
              <a:rPr lang="en-GB" sz="1800" dirty="0">
                <a:solidFill>
                  <a:srgbClr val="000000"/>
                </a:solidFill>
                <a:ea typeface="Tamil Sangam MN" pitchFamily="2" charset="0"/>
                <a:cs typeface="Tamil Sangam MN" pitchFamily="2" charset="0"/>
              </a:rPr>
              <a:t>Findings from the evaluation of the therapeutic intervention suggest that the therapeutic intervention significantly reduced symptoms of trauma, particularly symptoms of re-experiencing and hypervigilance.  </a:t>
            </a:r>
            <a:endParaRPr lang="en-GB" sz="1800" dirty="0">
              <a:ea typeface="Tamil Sangam MN" pitchFamily="2" charset="0"/>
              <a:cs typeface="Tamil Sangam MN" pitchFamily="2" charset="0"/>
            </a:endParaRPr>
          </a:p>
          <a:p>
            <a:pPr lvl="1"/>
            <a:endParaRPr lang="en-GB" sz="1800" dirty="0">
              <a:ea typeface="Tamil Sangam MN" pitchFamily="2" charset="0"/>
              <a:cs typeface="Tamil Sangam MN" pitchFamily="2" charset="0"/>
            </a:endParaRPr>
          </a:p>
          <a:p>
            <a:endParaRPr lang="en-US" dirty="0"/>
          </a:p>
        </p:txBody>
      </p:sp>
    </p:spTree>
    <p:extLst>
      <p:ext uri="{BB962C8B-B14F-4D97-AF65-F5344CB8AC3E}">
        <p14:creationId xmlns:p14="http://schemas.microsoft.com/office/powerpoint/2010/main" val="1260370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F28A3-0CE0-CD1A-4AA1-3015DD853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26155-A5C7-420E-115E-862FC135E839}"/>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DD67306C-1B66-D3FE-D8A6-C5ABF212133C}"/>
              </a:ext>
            </a:extLst>
          </p:cNvPr>
          <p:cNvSpPr>
            <a:spLocks noGrp="1"/>
          </p:cNvSpPr>
          <p:nvPr>
            <p:ph idx="1"/>
          </p:nvPr>
        </p:nvSpPr>
        <p:spPr>
          <a:xfrm>
            <a:off x="571499" y="1919810"/>
            <a:ext cx="11059811" cy="4629150"/>
          </a:xfrm>
        </p:spPr>
        <p:txBody>
          <a:bodyPr>
            <a:normAutofit fontScale="92500" lnSpcReduction="10000"/>
          </a:bodyPr>
          <a:lstStyle/>
          <a:p>
            <a:pPr>
              <a:lnSpc>
                <a:spcPct val="110000"/>
              </a:lnSpc>
              <a:spcBef>
                <a:spcPts val="0"/>
              </a:spcBef>
            </a:pPr>
            <a:r>
              <a:rPr lang="en-GB" sz="2600" dirty="0">
                <a:effectLst/>
                <a:ea typeface="Tamil Sangam MN" pitchFamily="2" charset="0"/>
                <a:cs typeface="Tamil Sangam MN" pitchFamily="2" charset="0"/>
              </a:rPr>
              <a:t>A small-scale evaluation. </a:t>
            </a:r>
          </a:p>
          <a:p>
            <a:pPr lvl="1">
              <a:lnSpc>
                <a:spcPct val="110000"/>
              </a:lnSpc>
              <a:spcBef>
                <a:spcPts val="0"/>
              </a:spcBef>
            </a:pPr>
            <a:r>
              <a:rPr lang="en-GB" sz="2200" dirty="0">
                <a:effectLst/>
                <a:ea typeface="Tamil Sangam MN" pitchFamily="2" charset="0"/>
                <a:cs typeface="Tamil Sangam MN" pitchFamily="2" charset="0"/>
              </a:rPr>
              <a:t>But the first study of its kind to examine a bullying specific trauma-informed therapeutic approach to support children and young people who were being chronically bullied in school. </a:t>
            </a:r>
          </a:p>
          <a:p>
            <a:pPr lvl="1">
              <a:lnSpc>
                <a:spcPct val="110000"/>
              </a:lnSpc>
              <a:spcBef>
                <a:spcPts val="0"/>
              </a:spcBef>
            </a:pPr>
            <a:r>
              <a:rPr lang="en-GB" sz="2200" dirty="0">
                <a:ea typeface="Tamil Sangam MN" pitchFamily="2" charset="0"/>
                <a:cs typeface="Tamil Sangam MN" pitchFamily="2" charset="0"/>
              </a:rPr>
              <a:t>Small sample, limited to parent reports. </a:t>
            </a:r>
            <a:endParaRPr lang="en-GB" sz="2200" dirty="0">
              <a:effectLst/>
              <a:ea typeface="Tamil Sangam MN" pitchFamily="2" charset="0"/>
              <a:cs typeface="Tamil Sangam MN" pitchFamily="2" charset="0"/>
            </a:endParaRPr>
          </a:p>
          <a:p>
            <a:pPr>
              <a:lnSpc>
                <a:spcPct val="110000"/>
              </a:lnSpc>
              <a:spcBef>
                <a:spcPts val="0"/>
              </a:spcBef>
            </a:pPr>
            <a:endParaRPr lang="en-GB" sz="2600" dirty="0">
              <a:effectLst/>
              <a:ea typeface="Tamil Sangam MN" pitchFamily="2" charset="0"/>
              <a:cs typeface="Tamil Sangam MN" pitchFamily="2" charset="0"/>
            </a:endParaRPr>
          </a:p>
          <a:p>
            <a:pPr>
              <a:lnSpc>
                <a:spcPct val="110000"/>
              </a:lnSpc>
              <a:spcBef>
                <a:spcPts val="0"/>
              </a:spcBef>
            </a:pPr>
            <a:r>
              <a:rPr lang="en-GB" sz="2600" dirty="0">
                <a:effectLst/>
                <a:ea typeface="Tamil Sangam MN" pitchFamily="2" charset="0"/>
                <a:cs typeface="Tamil Sangam MN" pitchFamily="2" charset="0"/>
              </a:rPr>
              <a:t>We used well developed scales of trauma. </a:t>
            </a:r>
          </a:p>
          <a:p>
            <a:pPr lvl="1">
              <a:lnSpc>
                <a:spcPct val="110000"/>
              </a:lnSpc>
              <a:spcBef>
                <a:spcPts val="0"/>
              </a:spcBef>
            </a:pPr>
            <a:r>
              <a:rPr lang="en-GB" sz="2200" dirty="0">
                <a:effectLst/>
                <a:ea typeface="Tamil Sangam MN" pitchFamily="2" charset="0"/>
                <a:cs typeface="Tamil Sangam MN" pitchFamily="2" charset="0"/>
              </a:rPr>
              <a:t>But due to time constraints and ethical concerns our study was based on parent reports. </a:t>
            </a:r>
          </a:p>
          <a:p>
            <a:pPr lvl="1">
              <a:lnSpc>
                <a:spcPct val="110000"/>
              </a:lnSpc>
              <a:spcBef>
                <a:spcPts val="0"/>
              </a:spcBef>
            </a:pPr>
            <a:r>
              <a:rPr lang="en-GB" sz="2200" dirty="0">
                <a:effectLst/>
                <a:ea typeface="Tamil Sangam MN" pitchFamily="2" charset="0"/>
                <a:cs typeface="Tamil Sangam MN" pitchFamily="2" charset="0"/>
              </a:rPr>
              <a:t>Any future work would benefit from taking a multi-informant approach. </a:t>
            </a:r>
          </a:p>
          <a:p>
            <a:pPr>
              <a:lnSpc>
                <a:spcPct val="110000"/>
              </a:lnSpc>
              <a:spcBef>
                <a:spcPts val="0"/>
              </a:spcBef>
            </a:pPr>
            <a:endParaRPr lang="en-GB" sz="2600" dirty="0">
              <a:effectLst/>
              <a:ea typeface="Tamil Sangam MN" pitchFamily="2" charset="0"/>
              <a:cs typeface="Tamil Sangam MN" pitchFamily="2" charset="0"/>
            </a:endParaRPr>
          </a:p>
          <a:p>
            <a:pPr>
              <a:lnSpc>
                <a:spcPct val="110000"/>
              </a:lnSpc>
              <a:spcBef>
                <a:spcPts val="0"/>
              </a:spcBef>
            </a:pPr>
            <a:r>
              <a:rPr lang="en-GB" sz="2200" dirty="0">
                <a:effectLst/>
                <a:ea typeface="Tamil Sangam MN" pitchFamily="2" charset="0"/>
                <a:cs typeface="Tamil Sangam MN" pitchFamily="2" charset="0"/>
              </a:rPr>
              <a:t>Possible potential for trauma informed approaches</a:t>
            </a:r>
          </a:p>
          <a:p>
            <a:pPr lvl="1">
              <a:lnSpc>
                <a:spcPct val="110000"/>
              </a:lnSpc>
              <a:spcBef>
                <a:spcPts val="0"/>
              </a:spcBef>
            </a:pPr>
            <a:r>
              <a:rPr lang="en-GB" sz="2000" dirty="0">
                <a:ea typeface="Tamil Sangam MN" pitchFamily="2" charset="0"/>
                <a:cs typeface="Tamil Sangam MN" pitchFamily="2" charset="0"/>
              </a:rPr>
              <a:t>For those chronically bullied</a:t>
            </a:r>
          </a:p>
          <a:p>
            <a:pPr lvl="1">
              <a:lnSpc>
                <a:spcPct val="110000"/>
              </a:lnSpc>
              <a:spcBef>
                <a:spcPts val="0"/>
              </a:spcBef>
            </a:pPr>
            <a:r>
              <a:rPr lang="en-GB" sz="2000" dirty="0">
                <a:effectLst/>
                <a:ea typeface="Tamil Sangam MN" pitchFamily="2" charset="0"/>
                <a:cs typeface="Tamil Sangam MN" pitchFamily="2" charset="0"/>
              </a:rPr>
              <a:t>Applicability of school-based trauma informed interventions</a:t>
            </a:r>
          </a:p>
          <a:p>
            <a:pPr>
              <a:lnSpc>
                <a:spcPct val="110000"/>
              </a:lnSpc>
              <a:spcBef>
                <a:spcPts val="0"/>
              </a:spcBef>
            </a:pPr>
            <a:endParaRPr lang="en-GB" dirty="0">
              <a:effectLst/>
              <a:ea typeface="Tamil Sangam MN" pitchFamily="2" charset="0"/>
              <a:cs typeface="Tamil Sangam MN" pitchFamily="2" charset="0"/>
            </a:endParaRPr>
          </a:p>
          <a:p>
            <a:pPr>
              <a:lnSpc>
                <a:spcPct val="110000"/>
              </a:lnSpc>
              <a:spcBef>
                <a:spcPts val="0"/>
              </a:spcBef>
            </a:pPr>
            <a:endParaRPr lang="en-GB" dirty="0">
              <a:effectLst/>
              <a:ea typeface="Tamil Sangam MN" pitchFamily="2" charset="0"/>
              <a:cs typeface="Tamil Sangam MN" pitchFamily="2" charset="0"/>
            </a:endParaRPr>
          </a:p>
          <a:p>
            <a:pPr>
              <a:lnSpc>
                <a:spcPct val="110000"/>
              </a:lnSpc>
              <a:spcBef>
                <a:spcPts val="0"/>
              </a:spcBef>
            </a:pPr>
            <a:endParaRPr lang="en-GB" dirty="0">
              <a:effectLst/>
              <a:ea typeface="Tamil Sangam MN" pitchFamily="2" charset="0"/>
              <a:cs typeface="Tamil Sangam MN" pitchFamily="2" charset="0"/>
            </a:endParaRPr>
          </a:p>
          <a:p>
            <a:pPr lvl="1">
              <a:lnSpc>
                <a:spcPct val="110000"/>
              </a:lnSpc>
              <a:spcBef>
                <a:spcPts val="0"/>
              </a:spcBef>
            </a:pPr>
            <a:endParaRPr lang="en-GB" sz="2000" dirty="0">
              <a:ea typeface="Tamil Sangam MN" pitchFamily="2" charset="0"/>
              <a:cs typeface="Tamil Sangam MN" pitchFamily="2" charset="0"/>
            </a:endParaRPr>
          </a:p>
          <a:p>
            <a:pPr>
              <a:lnSpc>
                <a:spcPct val="110000"/>
              </a:lnSpc>
              <a:spcBef>
                <a:spcPts val="0"/>
              </a:spcBef>
            </a:pPr>
            <a:endParaRPr lang="en-US" sz="2400" dirty="0"/>
          </a:p>
        </p:txBody>
      </p:sp>
    </p:spTree>
    <p:extLst>
      <p:ext uri="{BB962C8B-B14F-4D97-AF65-F5344CB8AC3E}">
        <p14:creationId xmlns:p14="http://schemas.microsoft.com/office/powerpoint/2010/main" val="3686991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C3C441-EA65-F35C-0EAF-B48270C854A2}"/>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59DB2065-184C-18D2-A7DF-2CA5BD0B6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4C522AD-DC9B-85BB-0578-0EC928EA35B1}"/>
              </a:ext>
            </a:extLst>
          </p:cNvPr>
          <p:cNvSpPr>
            <a:spLocks noGrp="1"/>
          </p:cNvSpPr>
          <p:nvPr>
            <p:ph type="ctrTitle"/>
          </p:nvPr>
        </p:nvSpPr>
        <p:spPr>
          <a:xfrm>
            <a:off x="6277879" y="605639"/>
            <a:ext cx="5799326" cy="1518722"/>
          </a:xfrm>
        </p:spPr>
        <p:txBody>
          <a:bodyPr>
            <a:normAutofit/>
          </a:bodyPr>
          <a:lstStyle/>
          <a:p>
            <a:br>
              <a:rPr lang="en-US" sz="4500" dirty="0">
                <a:solidFill>
                  <a:schemeClr val="bg1"/>
                </a:solidFill>
                <a:latin typeface="Tamil Sangam MN" pitchFamily="2" charset="0"/>
                <a:ea typeface="Tamil Sangam MN" pitchFamily="2" charset="0"/>
                <a:cs typeface="Tamil Sangam MN" pitchFamily="2" charset="0"/>
              </a:rPr>
            </a:br>
            <a:r>
              <a:rPr lang="en-US" sz="4500" dirty="0">
                <a:solidFill>
                  <a:schemeClr val="bg1"/>
                </a:solidFill>
                <a:latin typeface="Tamil Sangam MN" pitchFamily="2" charset="0"/>
                <a:ea typeface="Tamil Sangam MN" pitchFamily="2" charset="0"/>
                <a:cs typeface="Tamil Sangam MN" pitchFamily="2" charset="0"/>
              </a:rPr>
              <a:t>Thank you.</a:t>
            </a:r>
          </a:p>
        </p:txBody>
      </p:sp>
      <p:sp>
        <p:nvSpPr>
          <p:cNvPr id="3" name="Subtitle 2">
            <a:extLst>
              <a:ext uri="{FF2B5EF4-FFF2-40B4-BE49-F238E27FC236}">
                <a16:creationId xmlns:a16="http://schemas.microsoft.com/office/drawing/2014/main" id="{8381F059-36CC-4683-96DE-912D5C40340C}"/>
              </a:ext>
            </a:extLst>
          </p:cNvPr>
          <p:cNvSpPr>
            <a:spLocks noGrp="1"/>
          </p:cNvSpPr>
          <p:nvPr>
            <p:ph type="subTitle" idx="1"/>
          </p:nvPr>
        </p:nvSpPr>
        <p:spPr>
          <a:xfrm>
            <a:off x="6412675" y="2395959"/>
            <a:ext cx="5664530" cy="3168280"/>
          </a:xfrm>
        </p:spPr>
        <p:txBody>
          <a:bodyPr>
            <a:normAutofit/>
          </a:bodyPr>
          <a:lstStyle/>
          <a:p>
            <a:pPr marL="0" indent="0">
              <a:buNone/>
            </a:pPr>
            <a:endParaRPr lang="en-US" sz="2000" dirty="0">
              <a:solidFill>
                <a:schemeClr val="bg1"/>
              </a:solidFill>
              <a:latin typeface="Avenir Next" panose="020B0503020202020204" pitchFamily="34" charset="0"/>
              <a:ea typeface="Tamil Sangam MN" pitchFamily="2" charset="0"/>
              <a:cs typeface="Tamil Sangam MN" pitchFamily="2" charset="0"/>
            </a:endParaRPr>
          </a:p>
          <a:p>
            <a:pPr marL="0" indent="0">
              <a:buNone/>
            </a:pPr>
            <a:r>
              <a:rPr lang="en-US" sz="2000" dirty="0">
                <a:solidFill>
                  <a:schemeClr val="bg1"/>
                </a:solidFill>
                <a:latin typeface="Avenir Next" panose="020B0503020202020204" pitchFamily="34" charset="0"/>
                <a:ea typeface="Tamil Sangam MN" pitchFamily="2" charset="0"/>
                <a:cs typeface="Tamil Sangam MN" pitchFamily="2" charset="0"/>
              </a:rPr>
              <a:t> To Kidscape, Service Six, and all the parents and their children who participated in this project. </a:t>
            </a:r>
          </a:p>
          <a:p>
            <a:pPr marL="0" indent="0">
              <a:buNone/>
            </a:pPr>
            <a:endParaRPr lang="en-US" sz="2000" dirty="0">
              <a:solidFill>
                <a:schemeClr val="bg1"/>
              </a:solidFill>
              <a:latin typeface="Avenir Next" panose="020B0503020202020204" pitchFamily="34" charset="0"/>
              <a:ea typeface="Tamil Sangam MN" pitchFamily="2" charset="0"/>
              <a:cs typeface="Tamil Sangam MN" pitchFamily="2" charset="0"/>
            </a:endParaRPr>
          </a:p>
          <a:p>
            <a:pPr marL="0" indent="0">
              <a:buNone/>
            </a:pPr>
            <a:r>
              <a:rPr lang="en-US" sz="2000" dirty="0">
                <a:solidFill>
                  <a:schemeClr val="bg1"/>
                </a:solidFill>
                <a:latin typeface="Avenir Next" panose="020B0503020202020204" pitchFamily="34" charset="0"/>
                <a:ea typeface="Tamil Sangam MN" pitchFamily="2" charset="0"/>
                <a:cs typeface="Tamil Sangam MN" pitchFamily="2" charset="0"/>
              </a:rPr>
              <a:t>To my collaborators, Husna Hejazi, Katelynn Wilson, Paula Timms, Kat Fuller and Yvette Lambe. </a:t>
            </a:r>
            <a:endParaRPr lang="en-US" sz="2400" dirty="0">
              <a:solidFill>
                <a:schemeClr val="bg1"/>
              </a:solidFill>
              <a:latin typeface="Avenir Next" panose="020B0503020202020204" pitchFamily="34" charset="0"/>
              <a:ea typeface="Tamil Sangam MN" pitchFamily="2" charset="0"/>
              <a:cs typeface="Tamil Sangam MN" pitchFamily="2" charset="0"/>
            </a:endParaRPr>
          </a:p>
        </p:txBody>
      </p:sp>
      <p:pic>
        <p:nvPicPr>
          <p:cNvPr id="6" name="Picture 5" descr="A child sitting next to a backpack&#10;&#10;Description automatically generated">
            <a:extLst>
              <a:ext uri="{FF2B5EF4-FFF2-40B4-BE49-F238E27FC236}">
                <a16:creationId xmlns:a16="http://schemas.microsoft.com/office/drawing/2014/main" id="{3E3431EF-51CF-241D-12E0-E87A539304E2}"/>
              </a:ext>
            </a:extLst>
          </p:cNvPr>
          <p:cNvPicPr>
            <a:picLocks noChangeAspect="1"/>
          </p:cNvPicPr>
          <p:nvPr/>
        </p:nvPicPr>
        <p:blipFill>
          <a:blip r:embed="rId3"/>
          <a:srcRect l="11559" t="8" r="26020" b="-9"/>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28" name="Freeform: Shape 27">
            <a:extLst>
              <a:ext uri="{FF2B5EF4-FFF2-40B4-BE49-F238E27FC236}">
                <a16:creationId xmlns:a16="http://schemas.microsoft.com/office/drawing/2014/main" id="{50F896CA-97CD-A62E-F54B-8C85DC964B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DF213A72-D75D-0E5A-4F22-63E557D400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455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483F97-634C-464C-4140-7B8CAD09403A}"/>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E6F9E6FE-6545-D49F-B8EB-7F572CC9B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3E3FCD7-FD5C-B728-9481-8F006425FBF6}"/>
              </a:ext>
            </a:extLst>
          </p:cNvPr>
          <p:cNvSpPr>
            <a:spLocks noGrp="1"/>
          </p:cNvSpPr>
          <p:nvPr>
            <p:ph type="ctrTitle"/>
          </p:nvPr>
        </p:nvSpPr>
        <p:spPr>
          <a:xfrm>
            <a:off x="6277879" y="605639"/>
            <a:ext cx="5799326" cy="1518722"/>
          </a:xfrm>
        </p:spPr>
        <p:txBody>
          <a:bodyPr>
            <a:normAutofit fontScale="90000"/>
          </a:bodyPr>
          <a:lstStyle/>
          <a:p>
            <a:br>
              <a:rPr lang="en-US" sz="4500" dirty="0">
                <a:solidFill>
                  <a:schemeClr val="bg1"/>
                </a:solidFill>
                <a:latin typeface="Tamil Sangam MN" pitchFamily="2" charset="0"/>
                <a:ea typeface="Tamil Sangam MN" pitchFamily="2" charset="0"/>
                <a:cs typeface="Tamil Sangam MN" pitchFamily="2" charset="0"/>
              </a:rPr>
            </a:br>
            <a:r>
              <a:rPr lang="en-US" sz="4500" dirty="0">
                <a:solidFill>
                  <a:schemeClr val="bg1"/>
                </a:solidFill>
                <a:latin typeface="Tamil Sangam MN" pitchFamily="2" charset="0"/>
                <a:ea typeface="Tamil Sangam MN" pitchFamily="2" charset="0"/>
                <a:cs typeface="Tamil Sangam MN" pitchFamily="2" charset="0"/>
              </a:rPr>
              <a:t>Thank you for listening.</a:t>
            </a:r>
            <a:br>
              <a:rPr lang="en-US" sz="4500" dirty="0">
                <a:solidFill>
                  <a:schemeClr val="bg1"/>
                </a:solidFill>
                <a:latin typeface="Tamil Sangam MN" pitchFamily="2" charset="0"/>
                <a:ea typeface="Tamil Sangam MN" pitchFamily="2" charset="0"/>
                <a:cs typeface="Tamil Sangam MN" pitchFamily="2" charset="0"/>
              </a:rPr>
            </a:br>
            <a:r>
              <a:rPr lang="en-US" sz="4500" dirty="0">
                <a:solidFill>
                  <a:schemeClr val="bg1"/>
                </a:solidFill>
                <a:latin typeface="Tamil Sangam MN" pitchFamily="2" charset="0"/>
                <a:ea typeface="Tamil Sangam MN" pitchFamily="2" charset="0"/>
                <a:cs typeface="Tamil Sangam MN" pitchFamily="2" charset="0"/>
              </a:rPr>
              <a:t>Any Questions?</a:t>
            </a:r>
          </a:p>
        </p:txBody>
      </p:sp>
      <p:sp>
        <p:nvSpPr>
          <p:cNvPr id="3" name="Subtitle 2">
            <a:extLst>
              <a:ext uri="{FF2B5EF4-FFF2-40B4-BE49-F238E27FC236}">
                <a16:creationId xmlns:a16="http://schemas.microsoft.com/office/drawing/2014/main" id="{3E4D29BC-B866-298B-DD2E-0C6E6C9E453D}"/>
              </a:ext>
            </a:extLst>
          </p:cNvPr>
          <p:cNvSpPr>
            <a:spLocks noGrp="1"/>
          </p:cNvSpPr>
          <p:nvPr>
            <p:ph type="subTitle" idx="1"/>
          </p:nvPr>
        </p:nvSpPr>
        <p:spPr>
          <a:xfrm>
            <a:off x="6412675" y="2318089"/>
            <a:ext cx="5664530" cy="3749732"/>
          </a:xfrm>
        </p:spPr>
        <p:txBody>
          <a:bodyPr>
            <a:normAutofit/>
          </a:bodyPr>
          <a:lstStyle/>
          <a:p>
            <a:pPr marL="0" indent="0" algn="l">
              <a:buNone/>
            </a:pPr>
            <a:endParaRPr lang="en-US" sz="2400" dirty="0">
              <a:solidFill>
                <a:schemeClr val="bg1"/>
              </a:solidFill>
              <a:latin typeface="Tamil Sangam MN" pitchFamily="2" charset="0"/>
              <a:ea typeface="Tamil Sangam MN" pitchFamily="2" charset="0"/>
              <a:cs typeface="Tamil Sangam MN" pitchFamily="2" charset="0"/>
            </a:endParaRPr>
          </a:p>
          <a:p>
            <a:pPr marL="0" indent="0" algn="l">
              <a:buNone/>
            </a:pPr>
            <a:r>
              <a:rPr lang="en-US" sz="2400" dirty="0">
                <a:solidFill>
                  <a:schemeClr val="bg1"/>
                </a:solidFill>
                <a:latin typeface="Tamil Sangam MN" pitchFamily="2" charset="0"/>
                <a:ea typeface="Tamil Sangam MN" pitchFamily="2" charset="0"/>
                <a:cs typeface="Tamil Sangam MN" pitchFamily="2" charset="0"/>
              </a:rPr>
              <a:t>Email: 		</a:t>
            </a:r>
            <a:r>
              <a:rPr lang="en-US" sz="2400" dirty="0">
                <a:solidFill>
                  <a:schemeClr val="bg1"/>
                </a:solidFill>
                <a:latin typeface="Tamil Sangam MN" pitchFamily="2" charset="0"/>
                <a:ea typeface="Tamil Sangam MN" pitchFamily="2" charset="0"/>
                <a:cs typeface="Tamil Sangam MN" pitchFamily="2" charset="0"/>
                <a:hlinkClick r:id="rId3">
                  <a:extLst>
                    <a:ext uri="{A12FA001-AC4F-418D-AE19-62706E023703}">
                      <ahyp:hlinkClr xmlns:ahyp="http://schemas.microsoft.com/office/drawing/2018/hyperlinkcolor" val="tx"/>
                    </a:ext>
                  </a:extLst>
                </a:hlinkClick>
              </a:rPr>
              <a:t>nathalie.noret@york.ac.uk</a:t>
            </a:r>
            <a:endParaRPr lang="en-US" sz="2400" dirty="0">
              <a:solidFill>
                <a:schemeClr val="bg1"/>
              </a:solidFill>
              <a:latin typeface="Tamil Sangam MN" pitchFamily="2" charset="0"/>
              <a:ea typeface="Tamil Sangam MN" pitchFamily="2" charset="0"/>
              <a:cs typeface="Tamil Sangam MN" pitchFamily="2" charset="0"/>
            </a:endParaRPr>
          </a:p>
          <a:p>
            <a:pPr marL="0" indent="0" algn="l">
              <a:buNone/>
            </a:pPr>
            <a:r>
              <a:rPr lang="en-US" dirty="0">
                <a:solidFill>
                  <a:schemeClr val="bg1"/>
                </a:solidFill>
                <a:latin typeface="Tamil Sangam MN" pitchFamily="2" charset="0"/>
                <a:ea typeface="Tamil Sangam MN" pitchFamily="2" charset="0"/>
                <a:cs typeface="Tamil Sangam MN" pitchFamily="2" charset="0"/>
              </a:rPr>
              <a:t>Bluesky: 	@</a:t>
            </a:r>
            <a:r>
              <a:rPr lang="en-US" dirty="0" err="1">
                <a:solidFill>
                  <a:schemeClr val="bg1"/>
                </a:solidFill>
                <a:latin typeface="Tamil Sangam MN" pitchFamily="2" charset="0"/>
                <a:ea typeface="Tamil Sangam MN" pitchFamily="2" charset="0"/>
                <a:cs typeface="Tamil Sangam MN" pitchFamily="2" charset="0"/>
              </a:rPr>
              <a:t>natnoret.bsky.social</a:t>
            </a:r>
            <a:endParaRPr lang="en-US" sz="2400" dirty="0">
              <a:solidFill>
                <a:schemeClr val="bg1"/>
              </a:solidFill>
              <a:latin typeface="Tamil Sangam MN" pitchFamily="2" charset="0"/>
              <a:ea typeface="Tamil Sangam MN" pitchFamily="2" charset="0"/>
              <a:cs typeface="Tamil Sangam MN" pitchFamily="2" charset="0"/>
            </a:endParaRPr>
          </a:p>
          <a:p>
            <a:pPr marL="0" indent="0" algn="l">
              <a:buNone/>
            </a:pPr>
            <a:endParaRPr lang="en-US" sz="2400" dirty="0">
              <a:solidFill>
                <a:schemeClr val="bg1"/>
              </a:solidFill>
              <a:latin typeface="Tamil Sangam MN" pitchFamily="2" charset="0"/>
              <a:ea typeface="Tamil Sangam MN" pitchFamily="2" charset="0"/>
              <a:cs typeface="Tamil Sangam MN" pitchFamily="2" charset="0"/>
            </a:endParaRPr>
          </a:p>
          <a:p>
            <a:pPr marL="0" indent="0" algn="l">
              <a:buNone/>
            </a:pPr>
            <a:r>
              <a:rPr lang="en-US" sz="2400" dirty="0">
                <a:solidFill>
                  <a:schemeClr val="bg1"/>
                </a:solidFill>
                <a:latin typeface="Tamil Sangam MN" pitchFamily="2" charset="0"/>
                <a:ea typeface="Tamil Sangam MN" pitchFamily="2" charset="0"/>
                <a:cs typeface="Tamil Sangam MN" pitchFamily="2" charset="0"/>
              </a:rPr>
              <a:t>Webpages:</a:t>
            </a:r>
          </a:p>
        </p:txBody>
      </p:sp>
      <p:pic>
        <p:nvPicPr>
          <p:cNvPr id="6" name="Picture 5" descr="A child sitting next to a backpack&#10;&#10;Description automatically generated">
            <a:extLst>
              <a:ext uri="{FF2B5EF4-FFF2-40B4-BE49-F238E27FC236}">
                <a16:creationId xmlns:a16="http://schemas.microsoft.com/office/drawing/2014/main" id="{8158DC35-2840-7A51-7AE8-0236C938AAD5}"/>
              </a:ext>
            </a:extLst>
          </p:cNvPr>
          <p:cNvPicPr>
            <a:picLocks noChangeAspect="1"/>
          </p:cNvPicPr>
          <p:nvPr/>
        </p:nvPicPr>
        <p:blipFill>
          <a:blip r:embed="rId4"/>
          <a:srcRect l="11559" t="8" r="26020" b="-9"/>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28" name="Freeform: Shape 27">
            <a:extLst>
              <a:ext uri="{FF2B5EF4-FFF2-40B4-BE49-F238E27FC236}">
                <a16:creationId xmlns:a16="http://schemas.microsoft.com/office/drawing/2014/main" id="{6117C384-D01A-8135-4F22-317E900FF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68C21524-5E0E-449E-E799-F35B7DA2E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1F2366BE-7A6E-1922-400E-A3CA73528FBE}"/>
              </a:ext>
            </a:extLst>
          </p:cNvPr>
          <p:cNvPicPr>
            <a:picLocks noChangeAspect="1"/>
          </p:cNvPicPr>
          <p:nvPr/>
        </p:nvPicPr>
        <p:blipFill>
          <a:blip r:embed="rId6"/>
          <a:stretch>
            <a:fillRect/>
          </a:stretch>
        </p:blipFill>
        <p:spPr>
          <a:xfrm>
            <a:off x="6438687" y="4559716"/>
            <a:ext cx="1497811" cy="1860282"/>
          </a:xfrm>
          <a:prstGeom prst="rect">
            <a:avLst/>
          </a:prstGeom>
        </p:spPr>
      </p:pic>
      <p:sp>
        <p:nvSpPr>
          <p:cNvPr id="7" name="TextBox 6">
            <a:extLst>
              <a:ext uri="{FF2B5EF4-FFF2-40B4-BE49-F238E27FC236}">
                <a16:creationId xmlns:a16="http://schemas.microsoft.com/office/drawing/2014/main" id="{F01061D9-1D11-D43C-D270-B8BE54BCA283}"/>
              </a:ext>
            </a:extLst>
          </p:cNvPr>
          <p:cNvSpPr txBox="1"/>
          <p:nvPr/>
        </p:nvSpPr>
        <p:spPr>
          <a:xfrm>
            <a:off x="7942424" y="4559716"/>
            <a:ext cx="4134781" cy="1508105"/>
          </a:xfrm>
          <a:prstGeom prst="rect">
            <a:avLst/>
          </a:prstGeom>
          <a:noFill/>
        </p:spPr>
        <p:txBody>
          <a:bodyPr wrap="square">
            <a:spAutoFit/>
          </a:bodyPr>
          <a:lstStyle/>
          <a:p>
            <a:pPr marL="0" indent="0" algn="l">
              <a:buNone/>
            </a:pPr>
            <a:r>
              <a:rPr lang="en-US" sz="1800" dirty="0">
                <a:solidFill>
                  <a:schemeClr val="bg1"/>
                </a:solidFill>
                <a:latin typeface="Tamil Sangam MN" pitchFamily="2" charset="0"/>
                <a:ea typeface="Tamil Sangam MN" pitchFamily="2" charset="0"/>
                <a:cs typeface="Tamil Sangam MN" pitchFamily="2" charset="0"/>
                <a:hlinkClick r:id="rId7">
                  <a:extLst>
                    <a:ext uri="{A12FA001-AC4F-418D-AE19-62706E023703}">
                      <ahyp:hlinkClr xmlns:ahyp="http://schemas.microsoft.com/office/drawing/2018/hyperlinkcolor" val="tx"/>
                    </a:ext>
                  </a:extLst>
                </a:hlinkClick>
              </a:rPr>
              <a:t>https://bullyingthoughtsfeelings.com/</a:t>
            </a:r>
            <a:endParaRPr lang="en-US" sz="1800" dirty="0">
              <a:solidFill>
                <a:schemeClr val="bg1"/>
              </a:solidFill>
              <a:latin typeface="Tamil Sangam MN" pitchFamily="2" charset="0"/>
              <a:ea typeface="Tamil Sangam MN" pitchFamily="2" charset="0"/>
              <a:cs typeface="Tamil Sangam MN" pitchFamily="2" charset="0"/>
            </a:endParaRPr>
          </a:p>
          <a:p>
            <a:pPr marL="0" indent="0" algn="l">
              <a:buNone/>
            </a:pPr>
            <a:endParaRPr lang="en-US" sz="1800" dirty="0">
              <a:solidFill>
                <a:schemeClr val="bg1"/>
              </a:solidFill>
              <a:latin typeface="Tamil Sangam MN" pitchFamily="2" charset="0"/>
              <a:ea typeface="Tamil Sangam MN" pitchFamily="2" charset="0"/>
              <a:cs typeface="Tamil Sangam MN" pitchFamily="2" charset="0"/>
              <a:hlinkClick r:id="rId8">
                <a:extLst>
                  <a:ext uri="{A12FA001-AC4F-418D-AE19-62706E023703}">
                    <ahyp:hlinkClr xmlns:ahyp="http://schemas.microsoft.com/office/drawing/2018/hyperlinkcolor" val="tx"/>
                  </a:ext>
                </a:extLst>
              </a:hlinkClick>
            </a:endParaRPr>
          </a:p>
          <a:p>
            <a:pPr marL="0" indent="0" algn="l">
              <a:buNone/>
            </a:pPr>
            <a:r>
              <a:rPr lang="en-US" sz="1800" dirty="0">
                <a:solidFill>
                  <a:schemeClr val="bg1"/>
                </a:solidFill>
                <a:latin typeface="Tamil Sangam MN" pitchFamily="2" charset="0"/>
                <a:ea typeface="Tamil Sangam MN" pitchFamily="2" charset="0"/>
                <a:cs typeface="Tamil Sangam MN" pitchFamily="2" charset="0"/>
                <a:hlinkClick r:id="rId8">
                  <a:extLst>
                    <a:ext uri="{A12FA001-AC4F-418D-AE19-62706E023703}">
                      <ahyp:hlinkClr xmlns:ahyp="http://schemas.microsoft.com/office/drawing/2018/hyperlinkcolor" val="tx"/>
                    </a:ext>
                  </a:extLst>
                </a:hlinkClick>
              </a:rPr>
              <a:t>https://www.kidscape.org.uk/bullying-and-trauma/</a:t>
            </a:r>
            <a:r>
              <a:rPr lang="en-US" sz="1800" dirty="0">
                <a:solidFill>
                  <a:schemeClr val="bg1"/>
                </a:solidFill>
                <a:latin typeface="Tamil Sangam MN" pitchFamily="2" charset="0"/>
                <a:ea typeface="Tamil Sangam MN" pitchFamily="2" charset="0"/>
                <a:cs typeface="Tamil Sangam MN" pitchFamily="2" charset="0"/>
              </a:rPr>
              <a:t> </a:t>
            </a:r>
          </a:p>
          <a:p>
            <a:pPr marL="0" indent="0" algn="l">
              <a:buNone/>
            </a:pPr>
            <a:r>
              <a:rPr lang="en-US" sz="2000" dirty="0">
                <a:solidFill>
                  <a:schemeClr val="bg1"/>
                </a:solidFill>
                <a:latin typeface="Tamil Sangam MN" pitchFamily="2" charset="0"/>
                <a:ea typeface="Tamil Sangam MN" pitchFamily="2" charset="0"/>
                <a:cs typeface="Tamil Sangam MN" pitchFamily="2" charset="0"/>
              </a:rPr>
              <a:t> </a:t>
            </a:r>
            <a:endParaRPr lang="en-US" sz="2400" dirty="0">
              <a:solidFill>
                <a:schemeClr val="bg1"/>
              </a:solidFill>
              <a:latin typeface="Tamil Sangam MN" pitchFamily="2" charset="0"/>
              <a:ea typeface="Tamil Sangam MN" pitchFamily="2" charset="0"/>
              <a:cs typeface="Tamil Sangam MN" pitchFamily="2" charset="0"/>
            </a:endParaRPr>
          </a:p>
        </p:txBody>
      </p:sp>
    </p:spTree>
    <p:extLst>
      <p:ext uri="{BB962C8B-B14F-4D97-AF65-F5344CB8AC3E}">
        <p14:creationId xmlns:p14="http://schemas.microsoft.com/office/powerpoint/2010/main" val="329837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A840C-B881-EF6B-2CC1-F27CD943E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12AF25-520D-EF85-FF0C-A6D993AB671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0850977-3FFD-EE00-E101-993BEAB9794A}"/>
              </a:ext>
            </a:extLst>
          </p:cNvPr>
          <p:cNvSpPr>
            <a:spLocks noGrp="1"/>
          </p:cNvSpPr>
          <p:nvPr>
            <p:ph idx="1"/>
          </p:nvPr>
        </p:nvSpPr>
        <p:spPr>
          <a:xfrm>
            <a:off x="571499" y="1957388"/>
            <a:ext cx="11059811" cy="4308400"/>
          </a:xfrm>
        </p:spPr>
        <p:txBody>
          <a:bodyPr>
            <a:noAutofit/>
          </a:bodyPr>
          <a:lstStyle/>
          <a:p>
            <a:pPr marL="269875" indent="-269875">
              <a:lnSpc>
                <a:spcPct val="110000"/>
              </a:lnSpc>
              <a:spcBef>
                <a:spcPts val="0"/>
              </a:spcBef>
              <a:buNone/>
            </a:pPr>
            <a:r>
              <a:rPr lang="en-GB" sz="900" kern="100" dirty="0">
                <a:solidFill>
                  <a:srgbClr val="000000"/>
                </a:solidFill>
                <a:effectLst/>
                <a:ea typeface="Times New Roman" panose="02020603050405020304" pitchFamily="18" charset="0"/>
                <a:cs typeface="Times New Roman" panose="02020603050405020304" pitchFamily="18" charset="0"/>
              </a:rPr>
              <a:t>Anti-Bullying Alliance. (n.d.). </a:t>
            </a:r>
            <a:r>
              <a:rPr lang="en-GB" sz="900" i="1" kern="100" dirty="0">
                <a:solidFill>
                  <a:srgbClr val="000000"/>
                </a:solidFill>
                <a:effectLst/>
                <a:ea typeface="Times New Roman" panose="02020603050405020304" pitchFamily="18" charset="0"/>
                <a:cs typeface="Times New Roman" panose="02020603050405020304" pitchFamily="18" charset="0"/>
              </a:rPr>
              <a:t>Bullying, School Experiences and Wellbeing: a Picture of Pupil Experience in England 2022</a:t>
            </a:r>
            <a:r>
              <a:rPr lang="en-GB" sz="900" kern="100" dirty="0">
                <a:solidFill>
                  <a:srgbClr val="000000"/>
                </a:solidFill>
                <a:effectLst/>
                <a:ea typeface="Times New Roman" panose="02020603050405020304" pitchFamily="18" charset="0"/>
                <a:cs typeface="Times New Roman" panose="02020603050405020304" pitchFamily="18" charset="0"/>
              </a:rPr>
              <a:t>. Retrieved April 15, 2024, from </a:t>
            </a:r>
            <a:r>
              <a:rPr lang="en-GB" sz="900" u="sng" kern="100" dirty="0">
                <a:solidFill>
                  <a:srgbClr val="0563C1"/>
                </a:solidFill>
                <a:effectLst/>
                <a:ea typeface="Times New Roman" panose="02020603050405020304" pitchFamily="18" charset="0"/>
                <a:cs typeface="Times New Roman" panose="02020603050405020304" pitchFamily="18" charset="0"/>
                <a:hlinkClick r:id="rId2"/>
              </a:rPr>
              <a:t>https://anti-bullyingalliance.org.uk/tools-information/all-about-bullying/prevalence-and-impact-bullying/prevalence-bullying</a:t>
            </a:r>
            <a:r>
              <a:rPr lang="en-GB" sz="900" kern="100" dirty="0">
                <a:solidFill>
                  <a:srgbClr val="000000"/>
                </a:solidFill>
                <a:effectLst/>
                <a:ea typeface="Times New Roman" panose="02020603050405020304" pitchFamily="18" charset="0"/>
                <a:cs typeface="Times New Roman" panose="02020603050405020304" pitchFamily="18" charset="0"/>
              </a:rPr>
              <a:t> </a:t>
            </a:r>
            <a:endParaRPr lang="en-GB" sz="900" kern="100" dirty="0">
              <a:solidFill>
                <a:srgbClr val="000000"/>
              </a:solidFill>
              <a:effectLst/>
              <a:ea typeface="Tamil Sangam MN" pitchFamily="2" charset="0"/>
              <a:cs typeface="Tamil Sangam MN" pitchFamily="2" charset="0"/>
            </a:endParaRP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Corby, E. K., Campbell, M., Spears, B., </a:t>
            </a:r>
            <a:r>
              <a:rPr lang="en-GB" sz="900" kern="100" dirty="0" err="1">
                <a:solidFill>
                  <a:srgbClr val="000000"/>
                </a:solidFill>
                <a:effectLst/>
                <a:ea typeface="Tamil Sangam MN" pitchFamily="2" charset="0"/>
                <a:cs typeface="Tamil Sangam MN" pitchFamily="2" charset="0"/>
              </a:rPr>
              <a:t>Slee</a:t>
            </a:r>
            <a:r>
              <a:rPr lang="en-GB" sz="900" kern="100" dirty="0">
                <a:solidFill>
                  <a:srgbClr val="000000"/>
                </a:solidFill>
                <a:effectLst/>
                <a:ea typeface="Tamil Sangam MN" pitchFamily="2" charset="0"/>
                <a:cs typeface="Tamil Sangam MN" pitchFamily="2" charset="0"/>
              </a:rPr>
              <a:t>, P., Butler, D., &amp; </a:t>
            </a:r>
            <a:r>
              <a:rPr lang="en-GB" sz="900" kern="100" dirty="0" err="1">
                <a:solidFill>
                  <a:srgbClr val="000000"/>
                </a:solidFill>
                <a:effectLst/>
                <a:ea typeface="Tamil Sangam MN" pitchFamily="2" charset="0"/>
                <a:cs typeface="Tamil Sangam MN" pitchFamily="2" charset="0"/>
              </a:rPr>
              <a:t>Kift</a:t>
            </a:r>
            <a:r>
              <a:rPr lang="en-GB" sz="900" kern="100" dirty="0">
                <a:solidFill>
                  <a:srgbClr val="000000"/>
                </a:solidFill>
                <a:effectLst/>
                <a:ea typeface="Tamil Sangam MN" pitchFamily="2" charset="0"/>
                <a:cs typeface="Tamil Sangam MN" pitchFamily="2" charset="0"/>
              </a:rPr>
              <a:t>, S. (2016). Students’ Perceptions of Their Own Victimization: A Youth Voice Perspective. </a:t>
            </a:r>
            <a:r>
              <a:rPr lang="en-GB" sz="900" i="1" kern="100" dirty="0">
                <a:solidFill>
                  <a:srgbClr val="000000"/>
                </a:solidFill>
                <a:effectLst/>
                <a:ea typeface="Tamil Sangam MN" pitchFamily="2" charset="0"/>
                <a:cs typeface="Tamil Sangam MN" pitchFamily="2" charset="0"/>
              </a:rPr>
              <a:t>Journal of School Violence, 15(3</a:t>
            </a:r>
            <a:r>
              <a:rPr lang="en-GB" sz="900" kern="100" dirty="0">
                <a:solidFill>
                  <a:srgbClr val="000000"/>
                </a:solidFill>
                <a:effectLst/>
                <a:ea typeface="Tamil Sangam MN" pitchFamily="2" charset="0"/>
                <a:cs typeface="Tamil Sangam MN" pitchFamily="2" charset="0"/>
              </a:rPr>
              <a:t>), 322–342.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/10.1080/15388220.2014.996719 </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Crosby, J. W., </a:t>
            </a:r>
            <a:r>
              <a:rPr lang="en-GB" sz="900" kern="100" dirty="0" err="1">
                <a:solidFill>
                  <a:srgbClr val="000000"/>
                </a:solidFill>
                <a:effectLst/>
                <a:ea typeface="Tamil Sangam MN" pitchFamily="2" charset="0"/>
                <a:cs typeface="Tamil Sangam MN" pitchFamily="2" charset="0"/>
              </a:rPr>
              <a:t>Oehler</a:t>
            </a:r>
            <a:r>
              <a:rPr lang="en-GB" sz="900" kern="100" dirty="0">
                <a:solidFill>
                  <a:srgbClr val="000000"/>
                </a:solidFill>
                <a:effectLst/>
                <a:ea typeface="Tamil Sangam MN" pitchFamily="2" charset="0"/>
                <a:cs typeface="Tamil Sangam MN" pitchFamily="2" charset="0"/>
              </a:rPr>
              <a:t>, J., &amp; </a:t>
            </a:r>
            <a:r>
              <a:rPr lang="en-GB" sz="900" kern="100" dirty="0" err="1">
                <a:solidFill>
                  <a:srgbClr val="000000"/>
                </a:solidFill>
                <a:effectLst/>
                <a:ea typeface="Tamil Sangam MN" pitchFamily="2" charset="0"/>
                <a:cs typeface="Tamil Sangam MN" pitchFamily="2" charset="0"/>
              </a:rPr>
              <a:t>Capaccioli</a:t>
            </a:r>
            <a:r>
              <a:rPr lang="en-GB" sz="900" kern="100" dirty="0">
                <a:solidFill>
                  <a:srgbClr val="000000"/>
                </a:solidFill>
                <a:effectLst/>
                <a:ea typeface="Tamil Sangam MN" pitchFamily="2" charset="0"/>
                <a:cs typeface="Tamil Sangam MN" pitchFamily="2" charset="0"/>
              </a:rPr>
              <a:t>, K. (2010). The relationship between peer victimization and post-traumatic stress symptomatology in a rural sample. </a:t>
            </a:r>
            <a:r>
              <a:rPr lang="en-GB" sz="900" i="1" kern="100" dirty="0">
                <a:solidFill>
                  <a:srgbClr val="000000"/>
                </a:solidFill>
                <a:effectLst/>
                <a:ea typeface="Tamil Sangam MN" pitchFamily="2" charset="0"/>
                <a:cs typeface="Tamil Sangam MN" pitchFamily="2" charset="0"/>
              </a:rPr>
              <a:t>Psychology in the Schools, 47(3</a:t>
            </a:r>
            <a:r>
              <a:rPr lang="en-GB" sz="900" kern="100" dirty="0">
                <a:solidFill>
                  <a:srgbClr val="000000"/>
                </a:solidFill>
                <a:effectLst/>
                <a:ea typeface="Tamil Sangam MN" pitchFamily="2" charset="0"/>
                <a:cs typeface="Tamil Sangam MN" pitchFamily="2" charset="0"/>
              </a:rPr>
              <a:t>), 297–310.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/10.1002/pits.20471 </a:t>
            </a:r>
          </a:p>
          <a:p>
            <a:pPr marL="269875" indent="-269875">
              <a:lnSpc>
                <a:spcPct val="110000"/>
              </a:lnSpc>
              <a:spcBef>
                <a:spcPts val="0"/>
              </a:spcBef>
              <a:buNone/>
            </a:pPr>
            <a:r>
              <a:rPr lang="en-GB" sz="900" kern="100" dirty="0" err="1">
                <a:solidFill>
                  <a:srgbClr val="000000"/>
                </a:solidFill>
                <a:effectLst/>
                <a:ea typeface="Tamil Sangam MN" pitchFamily="2" charset="0"/>
                <a:cs typeface="Tamil Sangam MN" pitchFamily="2" charset="0"/>
              </a:rPr>
              <a:t>Demaray</a:t>
            </a:r>
            <a:r>
              <a:rPr lang="en-GB" sz="900" kern="100" dirty="0">
                <a:solidFill>
                  <a:srgbClr val="000000"/>
                </a:solidFill>
                <a:effectLst/>
                <a:ea typeface="Tamil Sangam MN" pitchFamily="2" charset="0"/>
                <a:cs typeface="Tamil Sangam MN" pitchFamily="2" charset="0"/>
              </a:rPr>
              <a:t>, M. K., </a:t>
            </a:r>
            <a:r>
              <a:rPr lang="en-GB" sz="900" kern="100" dirty="0" err="1">
                <a:solidFill>
                  <a:srgbClr val="000000"/>
                </a:solidFill>
                <a:effectLst/>
                <a:ea typeface="Tamil Sangam MN" pitchFamily="2" charset="0"/>
                <a:cs typeface="Tamil Sangam MN" pitchFamily="2" charset="0"/>
              </a:rPr>
              <a:t>Malecki</a:t>
            </a:r>
            <a:r>
              <a:rPr lang="en-GB" sz="900" kern="100" dirty="0">
                <a:solidFill>
                  <a:srgbClr val="000000"/>
                </a:solidFill>
                <a:effectLst/>
                <a:ea typeface="Tamil Sangam MN" pitchFamily="2" charset="0"/>
                <a:cs typeface="Tamil Sangam MN" pitchFamily="2" charset="0"/>
              </a:rPr>
              <a:t>, C. K., Secord, S. M., &amp; Lyell, K. M. (2013). Agreement among students’, teachers’, and parents’ perceptions of victimization by bullying. </a:t>
            </a:r>
            <a:r>
              <a:rPr lang="en-GB" sz="900" i="1" kern="100" dirty="0">
                <a:solidFill>
                  <a:srgbClr val="000000"/>
                </a:solidFill>
                <a:effectLst/>
                <a:ea typeface="Tamil Sangam MN" pitchFamily="2" charset="0"/>
                <a:cs typeface="Tamil Sangam MN" pitchFamily="2" charset="0"/>
              </a:rPr>
              <a:t>Children and Youth Services Review, 35</a:t>
            </a:r>
            <a:r>
              <a:rPr lang="en-GB" sz="900" kern="100" dirty="0">
                <a:solidFill>
                  <a:srgbClr val="000000"/>
                </a:solidFill>
                <a:effectLst/>
                <a:ea typeface="Tamil Sangam MN" pitchFamily="2" charset="0"/>
                <a:cs typeface="Tamil Sangam MN" pitchFamily="2" charset="0"/>
              </a:rPr>
              <a:t>(12), 2091–2100.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/10.1016/j.childyouth.2013.10.018 </a:t>
            </a:r>
          </a:p>
          <a:p>
            <a:pPr marL="269875" indent="-269875">
              <a:lnSpc>
                <a:spcPct val="110000"/>
              </a:lnSpc>
              <a:spcBef>
                <a:spcPts val="0"/>
              </a:spcBef>
              <a:buNone/>
            </a:pPr>
            <a:r>
              <a:rPr lang="en-GB" sz="900" kern="100" dirty="0" err="1">
                <a:solidFill>
                  <a:srgbClr val="000000"/>
                </a:solidFill>
                <a:effectLst/>
                <a:ea typeface="Tamil Sangam MN" pitchFamily="2" charset="0"/>
                <a:cs typeface="Tamil Sangam MN" pitchFamily="2" charset="0"/>
              </a:rPr>
              <a:t>Hensums</a:t>
            </a:r>
            <a:r>
              <a:rPr lang="en-GB" sz="900" kern="100" dirty="0">
                <a:solidFill>
                  <a:srgbClr val="000000"/>
                </a:solidFill>
                <a:effectLst/>
                <a:ea typeface="Tamil Sangam MN" pitchFamily="2" charset="0"/>
                <a:cs typeface="Tamil Sangam MN" pitchFamily="2" charset="0"/>
              </a:rPr>
              <a:t>, M., de </a:t>
            </a:r>
            <a:r>
              <a:rPr lang="en-GB" sz="900" kern="100" dirty="0" err="1">
                <a:solidFill>
                  <a:srgbClr val="000000"/>
                </a:solidFill>
                <a:effectLst/>
                <a:ea typeface="Tamil Sangam MN" pitchFamily="2" charset="0"/>
                <a:cs typeface="Tamil Sangam MN" pitchFamily="2" charset="0"/>
              </a:rPr>
              <a:t>Mooij</a:t>
            </a:r>
            <a:r>
              <a:rPr lang="en-GB" sz="900" kern="100" dirty="0">
                <a:solidFill>
                  <a:srgbClr val="000000"/>
                </a:solidFill>
                <a:effectLst/>
                <a:ea typeface="Tamil Sangam MN" pitchFamily="2" charset="0"/>
                <a:cs typeface="Tamil Sangam MN" pitchFamily="2" charset="0"/>
              </a:rPr>
              <a:t>, B., </a:t>
            </a:r>
            <a:r>
              <a:rPr lang="en-GB" sz="900" kern="100" dirty="0" err="1">
                <a:solidFill>
                  <a:srgbClr val="000000"/>
                </a:solidFill>
                <a:effectLst/>
                <a:ea typeface="Tamil Sangam MN" pitchFamily="2" charset="0"/>
                <a:cs typeface="Tamil Sangam MN" pitchFamily="2" charset="0"/>
              </a:rPr>
              <a:t>Kuijper</a:t>
            </a:r>
            <a:r>
              <a:rPr lang="en-GB" sz="900" kern="100" dirty="0">
                <a:solidFill>
                  <a:srgbClr val="000000"/>
                </a:solidFill>
                <a:effectLst/>
                <a:ea typeface="Tamil Sangam MN" pitchFamily="2" charset="0"/>
                <a:cs typeface="Tamil Sangam MN" pitchFamily="2" charset="0"/>
              </a:rPr>
              <a:t>, S. C., Cross, D., </a:t>
            </a:r>
            <a:r>
              <a:rPr lang="en-GB" sz="900" kern="100" dirty="0" err="1">
                <a:solidFill>
                  <a:srgbClr val="000000"/>
                </a:solidFill>
                <a:effectLst/>
                <a:ea typeface="Tamil Sangam MN" pitchFamily="2" charset="0"/>
                <a:cs typeface="Tamil Sangam MN" pitchFamily="2" charset="0"/>
              </a:rPr>
              <a:t>DeSmet</a:t>
            </a:r>
            <a:r>
              <a:rPr lang="en-GB" sz="900" kern="100" dirty="0">
                <a:solidFill>
                  <a:srgbClr val="000000"/>
                </a:solidFill>
                <a:effectLst/>
                <a:ea typeface="Tamil Sangam MN" pitchFamily="2" charset="0"/>
                <a:cs typeface="Tamil Sangam MN" pitchFamily="2" charset="0"/>
              </a:rPr>
              <a:t>, A., </a:t>
            </a:r>
            <a:r>
              <a:rPr lang="en-GB" sz="900" kern="100" dirty="0" err="1">
                <a:solidFill>
                  <a:srgbClr val="000000"/>
                </a:solidFill>
                <a:effectLst/>
                <a:ea typeface="Tamil Sangam MN" pitchFamily="2" charset="0"/>
                <a:cs typeface="Tamil Sangam MN" pitchFamily="2" charset="0"/>
              </a:rPr>
              <a:t>Garandeau</a:t>
            </a:r>
            <a:r>
              <a:rPr lang="en-GB" sz="900" kern="100" dirty="0">
                <a:solidFill>
                  <a:srgbClr val="000000"/>
                </a:solidFill>
                <a:effectLst/>
                <a:ea typeface="Tamil Sangam MN" pitchFamily="2" charset="0"/>
                <a:cs typeface="Tamil Sangam MN" pitchFamily="2" charset="0"/>
              </a:rPr>
              <a:t>, C. F., </a:t>
            </a:r>
            <a:r>
              <a:rPr lang="en-GB" sz="900" kern="100" dirty="0" err="1">
                <a:solidFill>
                  <a:srgbClr val="000000"/>
                </a:solidFill>
                <a:effectLst/>
                <a:ea typeface="Tamil Sangam MN" pitchFamily="2" charset="0"/>
                <a:cs typeface="Tamil Sangam MN" pitchFamily="2" charset="0"/>
              </a:rPr>
              <a:t>Joronen</a:t>
            </a:r>
            <a:r>
              <a:rPr lang="en-GB" sz="900" kern="100" dirty="0">
                <a:solidFill>
                  <a:srgbClr val="000000"/>
                </a:solidFill>
                <a:effectLst/>
                <a:ea typeface="Tamil Sangam MN" pitchFamily="2" charset="0"/>
                <a:cs typeface="Tamil Sangam MN" pitchFamily="2" charset="0"/>
              </a:rPr>
              <a:t>, K., Leadbeater, B., </a:t>
            </a:r>
            <a:r>
              <a:rPr lang="en-GB" sz="900" kern="100" dirty="0" err="1">
                <a:solidFill>
                  <a:srgbClr val="000000"/>
                </a:solidFill>
                <a:effectLst/>
                <a:ea typeface="Tamil Sangam MN" pitchFamily="2" charset="0"/>
                <a:cs typeface="Tamil Sangam MN" pitchFamily="2" charset="0"/>
              </a:rPr>
              <a:t>Menesini</a:t>
            </a:r>
            <a:r>
              <a:rPr lang="en-GB" sz="900" kern="100" dirty="0">
                <a:solidFill>
                  <a:srgbClr val="000000"/>
                </a:solidFill>
                <a:effectLst/>
                <a:ea typeface="Tamil Sangam MN" pitchFamily="2" charset="0"/>
                <a:cs typeface="Tamil Sangam MN" pitchFamily="2" charset="0"/>
              </a:rPr>
              <a:t>, E., Palladino, B. E., </a:t>
            </a:r>
            <a:r>
              <a:rPr lang="en-GB" sz="900" kern="100" dirty="0" err="1">
                <a:solidFill>
                  <a:srgbClr val="000000"/>
                </a:solidFill>
                <a:effectLst/>
                <a:ea typeface="Tamil Sangam MN" pitchFamily="2" charset="0"/>
                <a:cs typeface="Tamil Sangam MN" pitchFamily="2" charset="0"/>
              </a:rPr>
              <a:t>Salmivalli</a:t>
            </a:r>
            <a:r>
              <a:rPr lang="en-GB" sz="900" kern="100" dirty="0">
                <a:solidFill>
                  <a:srgbClr val="000000"/>
                </a:solidFill>
                <a:effectLst/>
                <a:ea typeface="Tamil Sangam MN" pitchFamily="2" charset="0"/>
                <a:cs typeface="Tamil Sangam MN" pitchFamily="2" charset="0"/>
              </a:rPr>
              <a:t>, C., </a:t>
            </a:r>
            <a:r>
              <a:rPr lang="en-GB" sz="900" kern="100" dirty="0" err="1">
                <a:solidFill>
                  <a:srgbClr val="000000"/>
                </a:solidFill>
                <a:effectLst/>
                <a:ea typeface="Tamil Sangam MN" pitchFamily="2" charset="0"/>
                <a:cs typeface="Tamil Sangam MN" pitchFamily="2" charset="0"/>
              </a:rPr>
              <a:t>Solomontos-Kountouri</a:t>
            </a:r>
            <a:r>
              <a:rPr lang="en-GB" sz="900" kern="100" dirty="0">
                <a:solidFill>
                  <a:srgbClr val="000000"/>
                </a:solidFill>
                <a:effectLst/>
                <a:ea typeface="Tamil Sangam MN" pitchFamily="2" charset="0"/>
                <a:cs typeface="Tamil Sangam MN" pitchFamily="2" charset="0"/>
              </a:rPr>
              <a:t>, O., Veenstra, R., </a:t>
            </a:r>
            <a:r>
              <a:rPr lang="en-GB" sz="900" kern="100" dirty="0" err="1">
                <a:solidFill>
                  <a:srgbClr val="000000"/>
                </a:solidFill>
                <a:effectLst/>
                <a:ea typeface="Tamil Sangam MN" pitchFamily="2" charset="0"/>
                <a:cs typeface="Tamil Sangam MN" pitchFamily="2" charset="0"/>
              </a:rPr>
              <a:t>Fekkes</a:t>
            </a:r>
            <a:r>
              <a:rPr lang="en-GB" sz="900" kern="100" dirty="0">
                <a:solidFill>
                  <a:srgbClr val="000000"/>
                </a:solidFill>
                <a:effectLst/>
                <a:ea typeface="Tamil Sangam MN" pitchFamily="2" charset="0"/>
                <a:cs typeface="Tamil Sangam MN" pitchFamily="2" charset="0"/>
              </a:rPr>
              <a:t>, M., &amp; </a:t>
            </a:r>
            <a:r>
              <a:rPr lang="en-GB" sz="900" kern="100" dirty="0" err="1">
                <a:solidFill>
                  <a:srgbClr val="000000"/>
                </a:solidFill>
                <a:effectLst/>
                <a:ea typeface="Tamil Sangam MN" pitchFamily="2" charset="0"/>
                <a:cs typeface="Tamil Sangam MN" pitchFamily="2" charset="0"/>
              </a:rPr>
              <a:t>Overbeek</a:t>
            </a:r>
            <a:r>
              <a:rPr lang="en-GB" sz="900" kern="100" dirty="0">
                <a:solidFill>
                  <a:srgbClr val="000000"/>
                </a:solidFill>
                <a:effectLst/>
                <a:ea typeface="Tamil Sangam MN" pitchFamily="2" charset="0"/>
                <a:cs typeface="Tamil Sangam MN" pitchFamily="2" charset="0"/>
              </a:rPr>
              <a:t>, G. (2023). What Works for Whom in School-Based Anti-bullying Interventions? An Individual Participant Data Meta-analysis. </a:t>
            </a:r>
            <a:r>
              <a:rPr lang="en-GB" sz="900" i="1" kern="100" dirty="0">
                <a:solidFill>
                  <a:srgbClr val="000000"/>
                </a:solidFill>
                <a:effectLst/>
                <a:ea typeface="Tamil Sangam MN" pitchFamily="2" charset="0"/>
                <a:cs typeface="Tamil Sangam MN" pitchFamily="2" charset="0"/>
              </a:rPr>
              <a:t>Prevention Science, 24(8</a:t>
            </a:r>
            <a:r>
              <a:rPr lang="en-GB" sz="900" kern="100" dirty="0">
                <a:solidFill>
                  <a:srgbClr val="000000"/>
                </a:solidFill>
                <a:effectLst/>
                <a:ea typeface="Tamil Sangam MN" pitchFamily="2" charset="0"/>
                <a:cs typeface="Tamil Sangam MN" pitchFamily="2" charset="0"/>
              </a:rPr>
              <a:t>), 1435–1446.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/10.1007/s11121-022-01387-z </a:t>
            </a:r>
            <a:r>
              <a:rPr lang="en-GB" sz="900" kern="100" dirty="0">
                <a:solidFill>
                  <a:srgbClr val="000000"/>
                </a:solidFill>
                <a:ea typeface="Tamil Sangam MN" pitchFamily="2" charset="0"/>
                <a:cs typeface="Tamil Sangam MN" pitchFamily="2" charset="0"/>
              </a:rPr>
              <a:t> </a:t>
            </a:r>
            <a:endParaRPr lang="en-GB" sz="900" kern="100" dirty="0">
              <a:solidFill>
                <a:srgbClr val="000000"/>
              </a:solidFill>
              <a:effectLst/>
              <a:ea typeface="Tamil Sangam MN" pitchFamily="2" charset="0"/>
              <a:cs typeface="Tamil Sangam MN" pitchFamily="2" charset="0"/>
            </a:endParaRPr>
          </a:p>
          <a:p>
            <a:pPr marL="269875" indent="-269875">
              <a:lnSpc>
                <a:spcPct val="110000"/>
              </a:lnSpc>
              <a:spcBef>
                <a:spcPts val="0"/>
              </a:spcBef>
              <a:buNone/>
            </a:pPr>
            <a:r>
              <a:rPr lang="en-GB" sz="900" kern="100" dirty="0" err="1">
                <a:solidFill>
                  <a:srgbClr val="000000"/>
                </a:solidFill>
                <a:effectLst/>
                <a:ea typeface="Tamil Sangam MN" pitchFamily="2" charset="0"/>
                <a:cs typeface="Tamil Sangam MN" pitchFamily="2" charset="0"/>
              </a:rPr>
              <a:t>Idsoe</a:t>
            </a:r>
            <a:r>
              <a:rPr lang="en-GB" sz="900" kern="100" dirty="0">
                <a:solidFill>
                  <a:srgbClr val="000000"/>
                </a:solidFill>
                <a:effectLst/>
                <a:ea typeface="Tamil Sangam MN" pitchFamily="2" charset="0"/>
                <a:cs typeface="Tamil Sangam MN" pitchFamily="2" charset="0"/>
              </a:rPr>
              <a:t>, T., Vaillancourt, T., </a:t>
            </a:r>
            <a:r>
              <a:rPr lang="en-GB" sz="900" kern="100" dirty="0" err="1">
                <a:solidFill>
                  <a:srgbClr val="000000"/>
                </a:solidFill>
                <a:effectLst/>
                <a:ea typeface="Tamil Sangam MN" pitchFamily="2" charset="0"/>
                <a:cs typeface="Tamil Sangam MN" pitchFamily="2" charset="0"/>
              </a:rPr>
              <a:t>Dyregrov</a:t>
            </a:r>
            <a:r>
              <a:rPr lang="en-GB" sz="900" kern="100" dirty="0">
                <a:solidFill>
                  <a:srgbClr val="000000"/>
                </a:solidFill>
                <a:effectLst/>
                <a:ea typeface="Tamil Sangam MN" pitchFamily="2" charset="0"/>
                <a:cs typeface="Tamil Sangam MN" pitchFamily="2" charset="0"/>
              </a:rPr>
              <a:t>, A., Hagen, K. A., Ogden, T., &amp; </a:t>
            </a:r>
            <a:r>
              <a:rPr lang="en-GB" sz="900" kern="100" dirty="0" err="1">
                <a:solidFill>
                  <a:srgbClr val="000000"/>
                </a:solidFill>
                <a:effectLst/>
                <a:ea typeface="Tamil Sangam MN" pitchFamily="2" charset="0"/>
                <a:cs typeface="Tamil Sangam MN" pitchFamily="2" charset="0"/>
              </a:rPr>
              <a:t>Nærde</a:t>
            </a:r>
            <a:r>
              <a:rPr lang="en-GB" sz="900" kern="100" dirty="0">
                <a:solidFill>
                  <a:srgbClr val="000000"/>
                </a:solidFill>
                <a:effectLst/>
                <a:ea typeface="Tamil Sangam MN" pitchFamily="2" charset="0"/>
                <a:cs typeface="Tamil Sangam MN" pitchFamily="2" charset="0"/>
              </a:rPr>
              <a:t>, A. (2021). Bullying Victimization and Trauma. </a:t>
            </a:r>
            <a:r>
              <a:rPr lang="en-GB" sz="900" i="1" kern="100" dirty="0">
                <a:solidFill>
                  <a:srgbClr val="000000"/>
                </a:solidFill>
                <a:effectLst/>
                <a:ea typeface="Tamil Sangam MN" pitchFamily="2" charset="0"/>
                <a:cs typeface="Tamil Sangam MN" pitchFamily="2" charset="0"/>
              </a:rPr>
              <a:t>Frontiers in Psychiatry, 11</a:t>
            </a:r>
            <a:r>
              <a:rPr lang="en-GB" sz="900" kern="100" dirty="0">
                <a:solidFill>
                  <a:srgbClr val="000000"/>
                </a:solidFill>
                <a:effectLst/>
                <a:ea typeface="Tamil Sangam MN" pitchFamily="2" charset="0"/>
                <a:cs typeface="Tamil Sangam MN" pitchFamily="2" charset="0"/>
              </a:rPr>
              <a:t>.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/10.3389/fpsyt.2020.480353 </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Jenkins, L. N., Miller, H. H., Kaminski, S., &amp; </a:t>
            </a:r>
            <a:r>
              <a:rPr lang="en-GB" sz="900" kern="100" dirty="0" err="1">
                <a:solidFill>
                  <a:srgbClr val="000000"/>
                </a:solidFill>
                <a:effectLst/>
                <a:ea typeface="Tamil Sangam MN" pitchFamily="2" charset="0"/>
                <a:cs typeface="Tamil Sangam MN" pitchFamily="2" charset="0"/>
              </a:rPr>
              <a:t>Putzeys</a:t>
            </a:r>
            <a:r>
              <a:rPr lang="en-GB" sz="900" kern="100" dirty="0">
                <a:solidFill>
                  <a:srgbClr val="000000"/>
                </a:solidFill>
                <a:effectLst/>
                <a:ea typeface="Tamil Sangam MN" pitchFamily="2" charset="0"/>
                <a:cs typeface="Tamil Sangam MN" pitchFamily="2" charset="0"/>
              </a:rPr>
              <a:t>, S. (2023). Re-conceptualizing Peer Victimization as a Potentially Traumatic Event. </a:t>
            </a:r>
            <a:r>
              <a:rPr lang="en-GB" sz="900" i="1" kern="100" dirty="0">
                <a:solidFill>
                  <a:srgbClr val="000000"/>
                </a:solidFill>
                <a:effectLst/>
                <a:ea typeface="Tamil Sangam MN" pitchFamily="2" charset="0"/>
                <a:cs typeface="Tamil Sangam MN" pitchFamily="2" charset="0"/>
              </a:rPr>
              <a:t>International Journal of Bullying Prevention, 5</a:t>
            </a:r>
            <a:r>
              <a:rPr lang="en-GB" sz="900" kern="100" dirty="0">
                <a:solidFill>
                  <a:srgbClr val="000000"/>
                </a:solidFill>
                <a:effectLst/>
                <a:ea typeface="Tamil Sangam MN" pitchFamily="2" charset="0"/>
                <a:cs typeface="Tamil Sangam MN" pitchFamily="2" charset="0"/>
              </a:rPr>
              <a:t>(2), 151–160.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/10.1007/s42380-022-00129-7 </a:t>
            </a:r>
          </a:p>
          <a:p>
            <a:pPr marL="269875" indent="-269875">
              <a:lnSpc>
                <a:spcPct val="110000"/>
              </a:lnSpc>
              <a:spcBef>
                <a:spcPts val="0"/>
              </a:spcBef>
              <a:buNone/>
            </a:pPr>
            <a:r>
              <a:rPr lang="en-GB" sz="900" kern="100" dirty="0" err="1">
                <a:solidFill>
                  <a:srgbClr val="000000"/>
                </a:solidFill>
                <a:effectLst/>
                <a:ea typeface="Tamil Sangam MN" pitchFamily="2" charset="0"/>
                <a:cs typeface="Tamil Sangam MN" pitchFamily="2" charset="0"/>
              </a:rPr>
              <a:t>Litman</a:t>
            </a:r>
            <a:r>
              <a:rPr lang="en-GB" sz="900" kern="100" dirty="0">
                <a:solidFill>
                  <a:srgbClr val="000000"/>
                </a:solidFill>
                <a:effectLst/>
                <a:ea typeface="Tamil Sangam MN" pitchFamily="2" charset="0"/>
                <a:cs typeface="Tamil Sangam MN" pitchFamily="2" charset="0"/>
              </a:rPr>
              <a:t>, L., Costantino, G., Waxman, R., Sanabria‐Velez, C., Rodriguez‐Guzman, V. M., </a:t>
            </a:r>
            <a:r>
              <a:rPr lang="en-GB" sz="900" kern="100" dirty="0" err="1">
                <a:solidFill>
                  <a:srgbClr val="000000"/>
                </a:solidFill>
                <a:effectLst/>
                <a:ea typeface="Tamil Sangam MN" pitchFamily="2" charset="0"/>
                <a:cs typeface="Tamil Sangam MN" pitchFamily="2" charset="0"/>
              </a:rPr>
              <a:t>Lampon</a:t>
            </a:r>
            <a:r>
              <a:rPr lang="en-GB" sz="900" kern="100" dirty="0">
                <a:solidFill>
                  <a:srgbClr val="000000"/>
                </a:solidFill>
                <a:effectLst/>
                <a:ea typeface="Tamil Sangam MN" pitchFamily="2" charset="0"/>
                <a:cs typeface="Tamil Sangam MN" pitchFamily="2" charset="0"/>
              </a:rPr>
              <a:t>‐Velez, A., ... &amp; Cruz, T. (2015). Relationship between peer victimization and posttraumatic stress among primary school children. </a:t>
            </a:r>
            <a:r>
              <a:rPr lang="en-GB" sz="900" i="1" kern="100" dirty="0">
                <a:solidFill>
                  <a:srgbClr val="000000"/>
                </a:solidFill>
                <a:effectLst/>
                <a:ea typeface="Tamil Sangam MN" pitchFamily="2" charset="0"/>
                <a:cs typeface="Tamil Sangam MN" pitchFamily="2" charset="0"/>
              </a:rPr>
              <a:t>Journal of Traumatic Stress, 28</a:t>
            </a:r>
            <a:r>
              <a:rPr lang="en-GB" sz="900" kern="100" dirty="0">
                <a:solidFill>
                  <a:srgbClr val="000000"/>
                </a:solidFill>
                <a:effectLst/>
                <a:ea typeface="Tamil Sangam MN" pitchFamily="2" charset="0"/>
                <a:cs typeface="Tamil Sangam MN" pitchFamily="2" charset="0"/>
              </a:rPr>
              <a:t>(4), 348-354.</a:t>
            </a:r>
          </a:p>
          <a:p>
            <a:pPr marL="269875" indent="-269875">
              <a:lnSpc>
                <a:spcPct val="110000"/>
              </a:lnSpc>
              <a:spcBef>
                <a:spcPts val="0"/>
              </a:spcBef>
              <a:buNone/>
            </a:pPr>
            <a:r>
              <a:rPr lang="en-GB" sz="900" kern="100" dirty="0" err="1">
                <a:solidFill>
                  <a:srgbClr val="000000"/>
                </a:solidFill>
                <a:effectLst/>
                <a:ea typeface="Tamil Sangam MN" pitchFamily="2" charset="0"/>
                <a:cs typeface="Tamil Sangam MN" pitchFamily="2" charset="0"/>
              </a:rPr>
              <a:t>Mateu</a:t>
            </a:r>
            <a:r>
              <a:rPr lang="en-GB" sz="900" kern="100" dirty="0">
                <a:solidFill>
                  <a:srgbClr val="000000"/>
                </a:solidFill>
                <a:effectLst/>
                <a:ea typeface="Tamil Sangam MN" pitchFamily="2" charset="0"/>
                <a:cs typeface="Tamil Sangam MN" pitchFamily="2" charset="0"/>
              </a:rPr>
              <a:t>, A., Pascual-Sánchez, A., Martinez-</a:t>
            </a:r>
            <a:r>
              <a:rPr lang="en-GB" sz="900" kern="100" dirty="0" err="1">
                <a:solidFill>
                  <a:srgbClr val="000000"/>
                </a:solidFill>
                <a:effectLst/>
                <a:ea typeface="Tamil Sangam MN" pitchFamily="2" charset="0"/>
                <a:cs typeface="Tamil Sangam MN" pitchFamily="2" charset="0"/>
              </a:rPr>
              <a:t>Herves</a:t>
            </a:r>
            <a:r>
              <a:rPr lang="en-GB" sz="900" kern="100" dirty="0">
                <a:solidFill>
                  <a:srgbClr val="000000"/>
                </a:solidFill>
                <a:effectLst/>
                <a:ea typeface="Tamil Sangam MN" pitchFamily="2" charset="0"/>
                <a:cs typeface="Tamil Sangam MN" pitchFamily="2" charset="0"/>
              </a:rPr>
              <a:t>, M., Hickey, N., Nicholls, D., &amp; Kramer, T. (2020). Cyberbullying and post-traumatic stress symptoms in UK adolescents. </a:t>
            </a:r>
            <a:r>
              <a:rPr lang="en-GB" sz="900" i="1" kern="100" dirty="0">
                <a:solidFill>
                  <a:srgbClr val="000000"/>
                </a:solidFill>
                <a:effectLst/>
                <a:ea typeface="Tamil Sangam MN" pitchFamily="2" charset="0"/>
                <a:cs typeface="Tamil Sangam MN" pitchFamily="2" charset="0"/>
              </a:rPr>
              <a:t>Archives of Disease in Childhood, 105(10</a:t>
            </a:r>
            <a:r>
              <a:rPr lang="en-GB" sz="900" kern="100" dirty="0">
                <a:solidFill>
                  <a:srgbClr val="000000"/>
                </a:solidFill>
                <a:effectLst/>
                <a:ea typeface="Tamil Sangam MN" pitchFamily="2" charset="0"/>
                <a:cs typeface="Tamil Sangam MN" pitchFamily="2" charset="0"/>
              </a:rPr>
              <a:t>), 951–956. https://</a:t>
            </a:r>
            <a:r>
              <a:rPr lang="en-GB" sz="900" kern="100" dirty="0" err="1">
                <a:solidFill>
                  <a:srgbClr val="000000"/>
                </a:solidFill>
                <a:effectLst/>
                <a:ea typeface="Tamil Sangam MN" pitchFamily="2" charset="0"/>
                <a:cs typeface="Tamil Sangam MN" pitchFamily="2" charset="0"/>
              </a:rPr>
              <a:t>doi.org</a:t>
            </a:r>
            <a:r>
              <a:rPr lang="en-GB" sz="900" kern="100" dirty="0">
                <a:solidFill>
                  <a:srgbClr val="000000"/>
                </a:solidFill>
                <a:effectLst/>
                <a:ea typeface="Tamil Sangam MN" pitchFamily="2" charset="0"/>
                <a:cs typeface="Tamil Sangam MN" pitchFamily="2" charset="0"/>
              </a:rPr>
              <a:t>/10.1136/archdischild-2019-318716 </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Mc </a:t>
            </a:r>
            <a:r>
              <a:rPr lang="en-GB" sz="900" kern="100" dirty="0" err="1">
                <a:solidFill>
                  <a:srgbClr val="000000"/>
                </a:solidFill>
                <a:effectLst/>
                <a:ea typeface="Tamil Sangam MN" pitchFamily="2" charset="0"/>
                <a:cs typeface="Tamil Sangam MN" pitchFamily="2" charset="0"/>
              </a:rPr>
              <a:t>Guckin</a:t>
            </a:r>
            <a:r>
              <a:rPr lang="en-GB" sz="900" kern="100" dirty="0">
                <a:solidFill>
                  <a:srgbClr val="000000"/>
                </a:solidFill>
                <a:effectLst/>
                <a:ea typeface="Tamil Sangam MN" pitchFamily="2" charset="0"/>
                <a:cs typeface="Tamil Sangam MN" pitchFamily="2" charset="0"/>
              </a:rPr>
              <a:t>, C., Lewis, C. A., Cummins, P. K., &amp; Cruise, S. M. (2011). The stress and trauma of school victimization in Ireland: A retrospective account. </a:t>
            </a:r>
            <a:r>
              <a:rPr lang="en-GB" sz="900" i="1" kern="100" dirty="0">
                <a:solidFill>
                  <a:srgbClr val="000000"/>
                </a:solidFill>
                <a:effectLst/>
                <a:ea typeface="Tamil Sangam MN" pitchFamily="2" charset="0"/>
                <a:cs typeface="Tamil Sangam MN" pitchFamily="2" charset="0"/>
              </a:rPr>
              <a:t>Psychology, Society and Education, 3</a:t>
            </a:r>
            <a:r>
              <a:rPr lang="en-GB" sz="900" kern="100" dirty="0">
                <a:solidFill>
                  <a:srgbClr val="000000"/>
                </a:solidFill>
                <a:effectLst/>
                <a:ea typeface="Tamil Sangam MN" pitchFamily="2" charset="0"/>
                <a:cs typeface="Tamil Sangam MN" pitchFamily="2" charset="0"/>
              </a:rPr>
              <a:t>(1), 55-67.</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Olweus, D. (1999). Sweden. In P. K. Smith, M. J. Junger-Tas, D. A. Olweus, Richard. F. Catalano, &amp; Philip. T. </a:t>
            </a:r>
            <a:r>
              <a:rPr lang="en-GB" sz="900" kern="100" dirty="0" err="1">
                <a:solidFill>
                  <a:srgbClr val="000000"/>
                </a:solidFill>
                <a:effectLst/>
                <a:ea typeface="Tamil Sangam MN" pitchFamily="2" charset="0"/>
                <a:cs typeface="Tamil Sangam MN" pitchFamily="2" charset="0"/>
              </a:rPr>
              <a:t>Slee</a:t>
            </a:r>
            <a:r>
              <a:rPr lang="en-GB" sz="900" kern="100" dirty="0">
                <a:solidFill>
                  <a:srgbClr val="000000"/>
                </a:solidFill>
                <a:effectLst/>
                <a:ea typeface="Tamil Sangam MN" pitchFamily="2" charset="0"/>
                <a:cs typeface="Tamil Sangam MN" pitchFamily="2" charset="0"/>
              </a:rPr>
              <a:t> (Eds.), The nature of school bullying: A cross-national perspective (pp. 7–27). Routledge.</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Overstreet, S., &amp; </a:t>
            </a:r>
            <a:r>
              <a:rPr lang="en-GB" sz="900" kern="100" dirty="0" err="1">
                <a:solidFill>
                  <a:srgbClr val="000000"/>
                </a:solidFill>
                <a:effectLst/>
                <a:ea typeface="Tamil Sangam MN" pitchFamily="2" charset="0"/>
                <a:cs typeface="Tamil Sangam MN" pitchFamily="2" charset="0"/>
              </a:rPr>
              <a:t>Chafouleas</a:t>
            </a:r>
            <a:r>
              <a:rPr lang="en-GB" sz="900" kern="100" dirty="0">
                <a:solidFill>
                  <a:srgbClr val="000000"/>
                </a:solidFill>
                <a:effectLst/>
                <a:ea typeface="Tamil Sangam MN" pitchFamily="2" charset="0"/>
                <a:cs typeface="Tamil Sangam MN" pitchFamily="2" charset="0"/>
              </a:rPr>
              <a:t>, S. M. (2016a). Trauma-Informed Schools: Introduction to the Special Issue. </a:t>
            </a:r>
            <a:r>
              <a:rPr lang="en-GB" sz="900" i="1" kern="100" dirty="0">
                <a:solidFill>
                  <a:srgbClr val="000000"/>
                </a:solidFill>
                <a:effectLst/>
                <a:ea typeface="Tamil Sangam MN" pitchFamily="2" charset="0"/>
                <a:cs typeface="Tamil Sangam MN" pitchFamily="2" charset="0"/>
              </a:rPr>
              <a:t>School Mental Health 8</a:t>
            </a:r>
            <a:r>
              <a:rPr lang="en-GB" sz="900" kern="100" dirty="0">
                <a:solidFill>
                  <a:srgbClr val="000000"/>
                </a:solidFill>
                <a:effectLst/>
                <a:ea typeface="Tamil Sangam MN" pitchFamily="2" charset="0"/>
                <a:cs typeface="Tamil Sangam MN" pitchFamily="2" charset="0"/>
              </a:rPr>
              <a:t>(1), 1–6. </a:t>
            </a:r>
            <a:r>
              <a:rPr lang="en-GB" sz="900" u="sng" kern="100" dirty="0">
                <a:solidFill>
                  <a:srgbClr val="0563C1"/>
                </a:solidFill>
                <a:effectLst/>
                <a:ea typeface="Tamil Sangam MN" pitchFamily="2" charset="0"/>
                <a:cs typeface="Tamil Sangam MN" pitchFamily="2" charset="0"/>
                <a:hlinkClick r:id="rId3"/>
              </a:rPr>
              <a:t>https://doi.org/10.1007/s12310-016-9184-1</a:t>
            </a:r>
            <a:r>
              <a:rPr lang="en-GB" sz="900" kern="100" dirty="0">
                <a:solidFill>
                  <a:srgbClr val="000000"/>
                </a:solidFill>
                <a:effectLst/>
                <a:ea typeface="Tamil Sangam MN" pitchFamily="2" charset="0"/>
                <a:cs typeface="Tamil Sangam MN" pitchFamily="2" charset="0"/>
              </a:rPr>
              <a:t> </a:t>
            </a:r>
          </a:p>
          <a:p>
            <a:pPr marL="269875" indent="-269875">
              <a:lnSpc>
                <a:spcPct val="110000"/>
              </a:lnSpc>
              <a:spcBef>
                <a:spcPts val="0"/>
              </a:spcBef>
              <a:buNone/>
            </a:pPr>
            <a:r>
              <a:rPr lang="en-GB" sz="900" kern="100" dirty="0" err="1">
                <a:solidFill>
                  <a:srgbClr val="000000"/>
                </a:solidFill>
                <a:effectLst/>
                <a:ea typeface="Tamil Sangam MN" pitchFamily="2" charset="0"/>
                <a:cs typeface="Tamil Sangam MN" pitchFamily="2" charset="0"/>
              </a:rPr>
              <a:t>Sachser</a:t>
            </a:r>
            <a:r>
              <a:rPr lang="en-GB" sz="900" kern="100" dirty="0">
                <a:solidFill>
                  <a:srgbClr val="000000"/>
                </a:solidFill>
                <a:effectLst/>
                <a:ea typeface="Tamil Sangam MN" pitchFamily="2" charset="0"/>
                <a:cs typeface="Tamil Sangam MN" pitchFamily="2" charset="0"/>
              </a:rPr>
              <a:t>, C., Berliner, L., Holt, T., Jensen, T. K., </a:t>
            </a:r>
            <a:r>
              <a:rPr lang="en-GB" sz="900" kern="100" dirty="0" err="1">
                <a:solidFill>
                  <a:srgbClr val="000000"/>
                </a:solidFill>
                <a:effectLst/>
                <a:ea typeface="Tamil Sangam MN" pitchFamily="2" charset="0"/>
                <a:cs typeface="Tamil Sangam MN" pitchFamily="2" charset="0"/>
              </a:rPr>
              <a:t>Jungbluth</a:t>
            </a:r>
            <a:r>
              <a:rPr lang="en-GB" sz="900" kern="100" dirty="0">
                <a:solidFill>
                  <a:srgbClr val="000000"/>
                </a:solidFill>
                <a:effectLst/>
                <a:ea typeface="Tamil Sangam MN" pitchFamily="2" charset="0"/>
                <a:cs typeface="Tamil Sangam MN" pitchFamily="2" charset="0"/>
              </a:rPr>
              <a:t>, N., </a:t>
            </a:r>
            <a:r>
              <a:rPr lang="en-GB" sz="900" kern="100" dirty="0" err="1">
                <a:solidFill>
                  <a:srgbClr val="000000"/>
                </a:solidFill>
                <a:effectLst/>
                <a:ea typeface="Tamil Sangam MN" pitchFamily="2" charset="0"/>
                <a:cs typeface="Tamil Sangam MN" pitchFamily="2" charset="0"/>
              </a:rPr>
              <a:t>Risch</a:t>
            </a:r>
            <a:r>
              <a:rPr lang="en-GB" sz="900" kern="100" dirty="0">
                <a:solidFill>
                  <a:srgbClr val="000000"/>
                </a:solidFill>
                <a:effectLst/>
                <a:ea typeface="Tamil Sangam MN" pitchFamily="2" charset="0"/>
                <a:cs typeface="Tamil Sangam MN" pitchFamily="2" charset="0"/>
              </a:rPr>
              <a:t>, E., Rosner, R., &amp; </a:t>
            </a:r>
            <a:r>
              <a:rPr lang="en-GB" sz="900" kern="100" dirty="0" err="1">
                <a:solidFill>
                  <a:srgbClr val="000000"/>
                </a:solidFill>
                <a:effectLst/>
                <a:ea typeface="Tamil Sangam MN" pitchFamily="2" charset="0"/>
                <a:cs typeface="Tamil Sangam MN" pitchFamily="2" charset="0"/>
              </a:rPr>
              <a:t>Goldbeck</a:t>
            </a:r>
            <a:r>
              <a:rPr lang="en-GB" sz="900" kern="100" dirty="0">
                <a:solidFill>
                  <a:srgbClr val="000000"/>
                </a:solidFill>
                <a:effectLst/>
                <a:ea typeface="Tamil Sangam MN" pitchFamily="2" charset="0"/>
                <a:cs typeface="Tamil Sangam MN" pitchFamily="2" charset="0"/>
              </a:rPr>
              <a:t>, L. (2017). International development and psychometric properties of the Child and Adolescent Trauma Screen (CATS). </a:t>
            </a:r>
            <a:r>
              <a:rPr lang="en-GB" sz="900" i="1" kern="100" dirty="0">
                <a:solidFill>
                  <a:srgbClr val="000000"/>
                </a:solidFill>
                <a:effectLst/>
                <a:ea typeface="Tamil Sangam MN" pitchFamily="2" charset="0"/>
                <a:cs typeface="Tamil Sangam MN" pitchFamily="2" charset="0"/>
              </a:rPr>
              <a:t>Journal of Affective Disorders, 210</a:t>
            </a:r>
            <a:r>
              <a:rPr lang="en-GB" sz="900" kern="100" dirty="0">
                <a:solidFill>
                  <a:srgbClr val="000000"/>
                </a:solidFill>
                <a:effectLst/>
                <a:ea typeface="Tamil Sangam MN" pitchFamily="2" charset="0"/>
                <a:cs typeface="Tamil Sangam MN" pitchFamily="2" charset="0"/>
              </a:rPr>
              <a:t>, 189–195. </a:t>
            </a:r>
            <a:r>
              <a:rPr lang="en-GB" sz="900" u="sng" kern="100" dirty="0">
                <a:solidFill>
                  <a:srgbClr val="0563C1"/>
                </a:solidFill>
                <a:effectLst/>
                <a:ea typeface="Tamil Sangam MN" pitchFamily="2" charset="0"/>
                <a:cs typeface="Tamil Sangam MN" pitchFamily="2" charset="0"/>
                <a:hlinkClick r:id="rId4"/>
              </a:rPr>
              <a:t>https://doi.org/10.1016/j.jad.2016.12.040</a:t>
            </a:r>
            <a:r>
              <a:rPr lang="en-GB" sz="900" kern="100" dirty="0">
                <a:solidFill>
                  <a:srgbClr val="000000"/>
                </a:solidFill>
                <a:effectLst/>
                <a:ea typeface="Tamil Sangam MN" pitchFamily="2" charset="0"/>
                <a:cs typeface="Tamil Sangam MN" pitchFamily="2" charset="0"/>
              </a:rPr>
              <a:t> </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Solberg, M. E., &amp; Olweus, D. (2003). Prevalence Estimation of School Bullying with the Olweus Bully/Victim Questionnaire. </a:t>
            </a:r>
            <a:r>
              <a:rPr lang="en-GB" sz="900" i="1" kern="100" dirty="0">
                <a:solidFill>
                  <a:srgbClr val="000000"/>
                </a:solidFill>
                <a:effectLst/>
                <a:ea typeface="Tamil Sangam MN" pitchFamily="2" charset="0"/>
                <a:cs typeface="Tamil Sangam MN" pitchFamily="2" charset="0"/>
              </a:rPr>
              <a:t>Aggressive </a:t>
            </a:r>
            <a:r>
              <a:rPr lang="en-GB" sz="900" i="1" kern="100" dirty="0" err="1">
                <a:solidFill>
                  <a:srgbClr val="000000"/>
                </a:solidFill>
                <a:effectLst/>
                <a:ea typeface="Tamil Sangam MN" pitchFamily="2" charset="0"/>
                <a:cs typeface="Tamil Sangam MN" pitchFamily="2" charset="0"/>
              </a:rPr>
              <a:t>Behavior</a:t>
            </a:r>
            <a:r>
              <a:rPr lang="en-GB" sz="900" i="1" kern="100" dirty="0">
                <a:solidFill>
                  <a:srgbClr val="000000"/>
                </a:solidFill>
                <a:effectLst/>
                <a:ea typeface="Tamil Sangam MN" pitchFamily="2" charset="0"/>
                <a:cs typeface="Tamil Sangam MN" pitchFamily="2" charset="0"/>
              </a:rPr>
              <a:t>, 29</a:t>
            </a:r>
            <a:r>
              <a:rPr lang="en-GB" sz="900" kern="100" dirty="0">
                <a:solidFill>
                  <a:srgbClr val="000000"/>
                </a:solidFill>
                <a:effectLst/>
                <a:ea typeface="Tamil Sangam MN" pitchFamily="2" charset="0"/>
                <a:cs typeface="Tamil Sangam MN" pitchFamily="2" charset="0"/>
              </a:rPr>
              <a:t>(3), 239–268. </a:t>
            </a:r>
            <a:r>
              <a:rPr lang="en-GB" sz="900" u="sng" kern="100" dirty="0">
                <a:solidFill>
                  <a:srgbClr val="0563C1"/>
                </a:solidFill>
                <a:effectLst/>
                <a:ea typeface="Tamil Sangam MN" pitchFamily="2" charset="0"/>
                <a:cs typeface="Tamil Sangam MN" pitchFamily="2" charset="0"/>
                <a:hlinkClick r:id="rId5"/>
              </a:rPr>
              <a:t>https://doi.org/10.1002/ab.10047</a:t>
            </a:r>
            <a:r>
              <a:rPr lang="en-GB" sz="900" kern="100" dirty="0">
                <a:solidFill>
                  <a:srgbClr val="000000"/>
                </a:solidFill>
                <a:effectLst/>
                <a:ea typeface="Tamil Sangam MN" pitchFamily="2" charset="0"/>
                <a:cs typeface="Tamil Sangam MN" pitchFamily="2" charset="0"/>
              </a:rPr>
              <a:t> </a:t>
            </a:r>
          </a:p>
          <a:p>
            <a:pPr marL="269875" indent="-269875">
              <a:lnSpc>
                <a:spcPct val="110000"/>
              </a:lnSpc>
              <a:spcBef>
                <a:spcPts val="0"/>
              </a:spcBef>
              <a:buNone/>
            </a:pPr>
            <a:r>
              <a:rPr lang="en-GB" sz="900" kern="100" dirty="0">
                <a:solidFill>
                  <a:srgbClr val="000000"/>
                </a:solidFill>
                <a:effectLst/>
                <a:ea typeface="Tamil Sangam MN" pitchFamily="2" charset="0"/>
                <a:cs typeface="Tamil Sangam MN" pitchFamily="2" charset="0"/>
              </a:rPr>
              <a:t>van der Kolk, B. A., McFarlane, A. C., &amp; </a:t>
            </a:r>
            <a:r>
              <a:rPr lang="en-GB" sz="900" kern="100" dirty="0" err="1">
                <a:solidFill>
                  <a:srgbClr val="000000"/>
                </a:solidFill>
                <a:effectLst/>
                <a:ea typeface="Tamil Sangam MN" pitchFamily="2" charset="0"/>
                <a:cs typeface="Tamil Sangam MN" pitchFamily="2" charset="0"/>
              </a:rPr>
              <a:t>Weisaeth</a:t>
            </a:r>
            <a:r>
              <a:rPr lang="en-GB" sz="900" kern="100" dirty="0">
                <a:solidFill>
                  <a:srgbClr val="000000"/>
                </a:solidFill>
                <a:effectLst/>
                <a:ea typeface="Tamil Sangam MN" pitchFamily="2" charset="0"/>
                <a:cs typeface="Tamil Sangam MN" pitchFamily="2" charset="0"/>
              </a:rPr>
              <a:t>, L. (1996). </a:t>
            </a:r>
            <a:r>
              <a:rPr lang="en-GB" sz="900" i="1" kern="100" dirty="0">
                <a:solidFill>
                  <a:srgbClr val="000000"/>
                </a:solidFill>
                <a:effectLst/>
                <a:ea typeface="Tamil Sangam MN" pitchFamily="2" charset="0"/>
                <a:cs typeface="Tamil Sangam MN" pitchFamily="2" charset="0"/>
              </a:rPr>
              <a:t>Traumatic Stress: The Effects of Overwhelming Experience on Mind, Body, and Society</a:t>
            </a:r>
            <a:r>
              <a:rPr lang="en-GB" sz="900" kern="100" dirty="0">
                <a:solidFill>
                  <a:srgbClr val="000000"/>
                </a:solidFill>
                <a:effectLst/>
                <a:ea typeface="Tamil Sangam MN" pitchFamily="2" charset="0"/>
                <a:cs typeface="Tamil Sangam MN" pitchFamily="2" charset="0"/>
              </a:rPr>
              <a:t>. Guildford Press.</a:t>
            </a:r>
            <a:endParaRPr lang="en-GB" sz="900" dirty="0">
              <a:effectLst/>
              <a:ea typeface="Tamil Sangam MN" pitchFamily="2" charset="0"/>
              <a:cs typeface="Tamil Sangam MN" pitchFamily="2" charset="0"/>
            </a:endParaRPr>
          </a:p>
          <a:p>
            <a:pPr marL="269875" indent="-269875">
              <a:lnSpc>
                <a:spcPct val="110000"/>
              </a:lnSpc>
              <a:spcBef>
                <a:spcPts val="0"/>
              </a:spcBef>
              <a:buNone/>
            </a:pPr>
            <a:r>
              <a:rPr lang="en-GB" sz="900" dirty="0">
                <a:effectLst/>
                <a:ea typeface="Tamil Sangam MN" pitchFamily="2" charset="0"/>
                <a:cs typeface="Tamil Sangam MN" pitchFamily="2" charset="0"/>
              </a:rPr>
              <a:t>Whitney, I., &amp; Smith, P. K. (1993). A survey of the nature and extent of bullying in junior/middle and secondary schools. </a:t>
            </a:r>
            <a:r>
              <a:rPr lang="en-GB" sz="900" i="1" dirty="0">
                <a:effectLst/>
                <a:ea typeface="Tamil Sangam MN" pitchFamily="2" charset="0"/>
                <a:cs typeface="Tamil Sangam MN" pitchFamily="2" charset="0"/>
              </a:rPr>
              <a:t>Educational Research, 35</a:t>
            </a:r>
            <a:r>
              <a:rPr lang="en-GB" sz="900" dirty="0">
                <a:effectLst/>
                <a:ea typeface="Tamil Sangam MN" pitchFamily="2" charset="0"/>
                <a:cs typeface="Tamil Sangam MN" pitchFamily="2" charset="0"/>
              </a:rPr>
              <a:t>(1), 3–25. https://</a:t>
            </a:r>
            <a:r>
              <a:rPr lang="en-GB" sz="900" dirty="0" err="1">
                <a:effectLst/>
                <a:ea typeface="Tamil Sangam MN" pitchFamily="2" charset="0"/>
                <a:cs typeface="Tamil Sangam MN" pitchFamily="2" charset="0"/>
              </a:rPr>
              <a:t>doi.org</a:t>
            </a:r>
            <a:r>
              <a:rPr lang="en-GB" sz="900" dirty="0">
                <a:effectLst/>
                <a:ea typeface="Tamil Sangam MN" pitchFamily="2" charset="0"/>
                <a:cs typeface="Tamil Sangam MN" pitchFamily="2" charset="0"/>
              </a:rPr>
              <a:t>/10.1080/0013188930350101 </a:t>
            </a:r>
          </a:p>
          <a:p>
            <a:pPr>
              <a:lnSpc>
                <a:spcPct val="110000"/>
              </a:lnSpc>
              <a:spcBef>
                <a:spcPts val="0"/>
              </a:spcBef>
            </a:pPr>
            <a:endParaRPr lang="en-GB" sz="900" dirty="0">
              <a:effectLst/>
              <a:ea typeface="Tamil Sangam MN" pitchFamily="2" charset="0"/>
              <a:cs typeface="Tamil Sangam MN" pitchFamily="2" charset="0"/>
            </a:endParaRPr>
          </a:p>
          <a:p>
            <a:pPr>
              <a:lnSpc>
                <a:spcPct val="110000"/>
              </a:lnSpc>
              <a:spcBef>
                <a:spcPts val="0"/>
              </a:spcBef>
            </a:pPr>
            <a:endParaRPr lang="en-GB" sz="900" dirty="0">
              <a:effectLst/>
              <a:ea typeface="Tamil Sangam MN" pitchFamily="2" charset="0"/>
              <a:cs typeface="Tamil Sangam MN" pitchFamily="2" charset="0"/>
            </a:endParaRPr>
          </a:p>
          <a:p>
            <a:pPr>
              <a:lnSpc>
                <a:spcPct val="110000"/>
              </a:lnSpc>
              <a:spcBef>
                <a:spcPts val="0"/>
              </a:spcBef>
            </a:pPr>
            <a:endParaRPr lang="en-GB" sz="900" dirty="0">
              <a:effectLst/>
              <a:ea typeface="Tamil Sangam MN" pitchFamily="2" charset="0"/>
              <a:cs typeface="Tamil Sangam MN" pitchFamily="2" charset="0"/>
            </a:endParaRPr>
          </a:p>
          <a:p>
            <a:pPr>
              <a:lnSpc>
                <a:spcPct val="110000"/>
              </a:lnSpc>
              <a:spcBef>
                <a:spcPts val="0"/>
              </a:spcBef>
            </a:pPr>
            <a:endParaRPr lang="en-GB" sz="900" dirty="0">
              <a:effectLst/>
              <a:ea typeface="Tamil Sangam MN" pitchFamily="2" charset="0"/>
              <a:cs typeface="Tamil Sangam MN" pitchFamily="2" charset="0"/>
            </a:endParaRPr>
          </a:p>
          <a:p>
            <a:pPr lvl="1">
              <a:lnSpc>
                <a:spcPct val="110000"/>
              </a:lnSpc>
              <a:spcBef>
                <a:spcPts val="0"/>
              </a:spcBef>
            </a:pPr>
            <a:endParaRPr lang="en-GB" sz="900" dirty="0">
              <a:ea typeface="Tamil Sangam MN" pitchFamily="2" charset="0"/>
              <a:cs typeface="Tamil Sangam MN" pitchFamily="2" charset="0"/>
            </a:endParaRPr>
          </a:p>
          <a:p>
            <a:pPr>
              <a:lnSpc>
                <a:spcPct val="110000"/>
              </a:lnSpc>
              <a:spcBef>
                <a:spcPts val="0"/>
              </a:spcBef>
            </a:pPr>
            <a:endParaRPr lang="en-US" sz="900" dirty="0">
              <a:ea typeface="Tamil Sangam MN" pitchFamily="2" charset="0"/>
              <a:cs typeface="Tamil Sangam MN" pitchFamily="2" charset="0"/>
            </a:endParaRPr>
          </a:p>
        </p:txBody>
      </p:sp>
    </p:spTree>
    <p:extLst>
      <p:ext uri="{BB962C8B-B14F-4D97-AF65-F5344CB8AC3E}">
        <p14:creationId xmlns:p14="http://schemas.microsoft.com/office/powerpoint/2010/main" val="3917173689"/>
      </p:ext>
    </p:extLst>
  </p:cSld>
  <p:clrMapOvr>
    <a:masterClrMapping/>
  </p:clrMapOvr>
</p:sld>
</file>

<file path=ppt/theme/theme1.xml><?xml version="1.0" encoding="utf-8"?>
<a:theme xmlns:a="http://schemas.openxmlformats.org/drawingml/2006/main" name="Office Theme">
  <a:themeElements>
    <a:clrScheme name="Lab Group Theme">
      <a:dk1>
        <a:srgbClr val="000000"/>
      </a:dk1>
      <a:lt1>
        <a:srgbClr val="FFFFFF"/>
      </a:lt1>
      <a:dk2>
        <a:srgbClr val="32658A"/>
      </a:dk2>
      <a:lt2>
        <a:srgbClr val="9EBACB"/>
      </a:lt2>
      <a:accent1>
        <a:srgbClr val="32658A"/>
      </a:accent1>
      <a:accent2>
        <a:srgbClr val="9EBACB"/>
      </a:accent2>
      <a:accent3>
        <a:srgbClr val="09004E"/>
      </a:accent3>
      <a:accent4>
        <a:srgbClr val="305152"/>
      </a:accent4>
      <a:accent5>
        <a:srgbClr val="F2B3A6"/>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AlignmentVTI">
  <a:themeElements>
    <a:clrScheme name="Lab Group Theme">
      <a:dk1>
        <a:srgbClr val="000000"/>
      </a:dk1>
      <a:lt1>
        <a:srgbClr val="FFFFFF"/>
      </a:lt1>
      <a:dk2>
        <a:srgbClr val="32658A"/>
      </a:dk2>
      <a:lt2>
        <a:srgbClr val="9EBACB"/>
      </a:lt2>
      <a:accent1>
        <a:srgbClr val="32658A"/>
      </a:accent1>
      <a:accent2>
        <a:srgbClr val="9EBACB"/>
      </a:accent2>
      <a:accent3>
        <a:srgbClr val="09004E"/>
      </a:accent3>
      <a:accent4>
        <a:srgbClr val="305152"/>
      </a:accent4>
      <a:accent5>
        <a:srgbClr val="F2B3A6"/>
      </a:accent5>
      <a:accent6>
        <a:srgbClr val="4EA72E"/>
      </a:accent6>
      <a:hlink>
        <a:srgbClr val="467886"/>
      </a:hlink>
      <a:folHlink>
        <a:srgbClr val="96607D"/>
      </a:folHlink>
    </a:clrScheme>
    <a:fontScheme name="Custom 1">
      <a:majorFont>
        <a:latin typeface="Bata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ignmentVTI" id="{606D7720-FAA0-4ADC-B967-3239DA8ECA1A}" vid="{10074623-6FCC-4A3C-AAA5-58644BD8FF19}"/>
    </a:ext>
  </a:extLst>
</a:theme>
</file>

<file path=ppt/theme/theme3.xml><?xml version="1.0" encoding="utf-8"?>
<a:theme xmlns:a="http://schemas.openxmlformats.org/drawingml/2006/main" name="1_Office Theme">
  <a:themeElements>
    <a:clrScheme name="Lab Group Theme">
      <a:dk1>
        <a:srgbClr val="000000"/>
      </a:dk1>
      <a:lt1>
        <a:srgbClr val="FFFFFF"/>
      </a:lt1>
      <a:dk2>
        <a:srgbClr val="32658A"/>
      </a:dk2>
      <a:lt2>
        <a:srgbClr val="9EBACB"/>
      </a:lt2>
      <a:accent1>
        <a:srgbClr val="32658A"/>
      </a:accent1>
      <a:accent2>
        <a:srgbClr val="9EBACB"/>
      </a:accent2>
      <a:accent3>
        <a:srgbClr val="09004E"/>
      </a:accent3>
      <a:accent4>
        <a:srgbClr val="305152"/>
      </a:accent4>
      <a:accent5>
        <a:srgbClr val="F2B3A6"/>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8986</TotalTime>
  <Words>2989</Words>
  <Application>Microsoft Macintosh PowerPoint</Application>
  <PresentationFormat>Widescreen</PresentationFormat>
  <Paragraphs>216</Paragraphs>
  <Slides>19</Slides>
  <Notes>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19</vt:i4>
      </vt:variant>
    </vt:vector>
  </HeadingPairs>
  <TitlesOfParts>
    <vt:vector size="33" baseType="lpstr">
      <vt:lpstr>Batang</vt:lpstr>
      <vt:lpstr>Aptos</vt:lpstr>
      <vt:lpstr>Aptos Display</vt:lpstr>
      <vt:lpstr>Arial</vt:lpstr>
      <vt:lpstr>Avenir Next</vt:lpstr>
      <vt:lpstr>Avenir Next LT Pro Light</vt:lpstr>
      <vt:lpstr>Calibri</vt:lpstr>
      <vt:lpstr>Cambria</vt:lpstr>
      <vt:lpstr>Symbol</vt:lpstr>
      <vt:lpstr>Tamil Sangam MN</vt:lpstr>
      <vt:lpstr>Times New Roman</vt:lpstr>
      <vt:lpstr>Office Theme</vt:lpstr>
      <vt:lpstr>AlignmentVTI</vt:lpstr>
      <vt:lpstr>1_Office Theme</vt:lpstr>
      <vt:lpstr>The Trauma of Bullying</vt:lpstr>
      <vt:lpstr>Overview</vt:lpstr>
      <vt:lpstr>Background</vt:lpstr>
      <vt:lpstr>Background </vt:lpstr>
      <vt:lpstr>Research Aims</vt:lpstr>
      <vt:lpstr>The Trauma Informed Therapeutic Approach </vt:lpstr>
      <vt:lpstr>The Trauma Informed Therapeutic Approach </vt:lpstr>
      <vt:lpstr>Method</vt:lpstr>
      <vt:lpstr>Results</vt:lpstr>
      <vt:lpstr>Results</vt:lpstr>
      <vt:lpstr>Results: The impact of being bullied</vt:lpstr>
      <vt:lpstr>Results: The impact of bullying on parents</vt:lpstr>
      <vt:lpstr>Results: Changes in trauma scores</vt:lpstr>
      <vt:lpstr>Results: Parent perceptions</vt:lpstr>
      <vt:lpstr>Discussion</vt:lpstr>
      <vt:lpstr>Discussion</vt:lpstr>
      <vt:lpstr> Thank you.</vt:lpstr>
      <vt:lpstr> Thank you for listening. Any 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Nathalie Noret</dc:creator>
  <cp:lastModifiedBy>Nathalie Noret</cp:lastModifiedBy>
  <cp:revision>19</cp:revision>
  <dcterms:created xsi:type="dcterms:W3CDTF">2024-11-15T17:57:01Z</dcterms:created>
  <dcterms:modified xsi:type="dcterms:W3CDTF">2025-06-08T13:31:02Z</dcterms:modified>
</cp:coreProperties>
</file>